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5" r:id="rId5"/>
    <p:sldMasterId id="2147483666"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y="5143500" cx="9144000"/>
  <p:notesSz cx="6858000" cy="9144000"/>
  <p:embeddedFontLst>
    <p:embeddedFont>
      <p:font typeface="Maven Pro"/>
      <p:regular r:id="rId39"/>
      <p:bold r:id="rId40"/>
    </p:embeddedFont>
    <p:embeddedFont>
      <p:font typeface="Shadows Into Light Two"/>
      <p:regular r:id="rId41"/>
    </p:embeddedFont>
    <p:embeddedFont>
      <p:font typeface="Arial Black"/>
      <p:regular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EA8F61C8-943A-4188-A216-F4203147A3EA}">
  <a:tblStyle styleId="{EA8F61C8-943A-4188-A216-F4203147A3E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avenPro-bold.fntdata"/><Relationship Id="rId20" Type="http://schemas.openxmlformats.org/officeDocument/2006/relationships/slide" Target="slides/slide13.xml"/><Relationship Id="rId42" Type="http://schemas.openxmlformats.org/officeDocument/2006/relationships/font" Target="fonts/ArialBlack-regular.fntdata"/><Relationship Id="rId41" Type="http://schemas.openxmlformats.org/officeDocument/2006/relationships/font" Target="fonts/ShadowsIntoLightTwo-regular.fntdata"/><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MavenPro-regular.fntdata"/><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b0d31dfb8_2_24:notes"/>
          <p:cNvSpPr/>
          <p:nvPr>
            <p:ph idx="2" type="sldImg"/>
          </p:nvPr>
        </p:nvSpPr>
        <p:spPr>
          <a:xfrm>
            <a:off x="327025" y="687321"/>
            <a:ext cx="6203950" cy="3427251"/>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82" name="Google Shape;82;g6b0d31dfb8_2_24:notes"/>
          <p:cNvSpPr txBox="1"/>
          <p:nvPr>
            <p:ph idx="1" type="body"/>
          </p:nvPr>
        </p:nvSpPr>
        <p:spPr>
          <a:xfrm>
            <a:off x="685800" y="4343406"/>
            <a:ext cx="5486400" cy="4114805"/>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rPr lang="en"/>
              <a:t>Neha</a:t>
            </a:r>
            <a:endParaRPr/>
          </a:p>
        </p:txBody>
      </p:sp>
      <p:sp>
        <p:nvSpPr>
          <p:cNvPr id="83" name="Google Shape;83;g6b0d31dfb8_2_24:notes"/>
          <p:cNvSpPr txBox="1"/>
          <p:nvPr>
            <p:ph idx="12" type="sldNum"/>
          </p:nvPr>
        </p:nvSpPr>
        <p:spPr>
          <a:xfrm>
            <a:off x="3884613" y="8685226"/>
            <a:ext cx="2971800" cy="457200"/>
          </a:xfrm>
          <a:prstGeom prst="rect">
            <a:avLst/>
          </a:prstGeom>
          <a:noFill/>
          <a:ln>
            <a:noFill/>
          </a:ln>
        </p:spPr>
        <p:txBody>
          <a:bodyPr anchorCtr="0" anchor="b" bIns="45650" lIns="91325" spcFirstLastPara="1" rIns="91325" wrap="square" tIns="456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7fdc08d29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fdc08d29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Matthew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Breadboard version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GSR just returned a voltage so it worked fine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Had to write the stupid repeated start drivers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ROS and ACC crashed after about a minute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Excess Capacitance on breadboard was causing a problem -&gt; Designed a PCB v1</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7720a3664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7720a3664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Matthew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Laid out GSR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Designed Power interface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Ordered mid to late january</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fdc08d29f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fdc08d29f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Matthew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Awesome guy, but really small</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Small board led to some interesting pin configurations for some components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Pins directly underneat U14 -&gt; Reflow Oven -&gt; How reflow worked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Lost Access to undergraduate labs meant that we couldn’t finish board -&gt; Board V2</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fdc08d29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fdc08d29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Matthew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Uses TI Boosterpack approach where headers directly connect launchpad to sensors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Made data connection reliable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GSR still connected through wires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Unfortunately doesn’t really fit on the wrist anymore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But, we were able to get all the sensor values to train our model</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fdc08d29f_2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fdc08d29f_2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Matthew</a:t>
            </a:r>
            <a:endParaRPr/>
          </a:p>
          <a:p>
            <a:pPr indent="0" lvl="0" marL="0" rtl="0" algn="l">
              <a:spcBef>
                <a:spcPts val="0"/>
              </a:spcBef>
              <a:spcAft>
                <a:spcPts val="0"/>
              </a:spcAft>
              <a:buNone/>
            </a:pPr>
            <a:r>
              <a:rPr lang="en"/>
              <a:t>So heres what the data looks like</a:t>
            </a:r>
            <a:endParaRPr/>
          </a:p>
          <a:p>
            <a:pPr indent="0" lvl="0" marL="0" rtl="0" algn="l">
              <a:spcBef>
                <a:spcPts val="0"/>
              </a:spcBef>
              <a:spcAft>
                <a:spcPts val="0"/>
              </a:spcAft>
              <a:buNone/>
            </a:pPr>
            <a:r>
              <a:rPr lang="en"/>
              <a:t>HR,  X, Y, Z, GSR</a:t>
            </a:r>
            <a:endParaRPr/>
          </a:p>
          <a:p>
            <a:pPr indent="0" lvl="0" marL="0" rtl="0" algn="l">
              <a:spcBef>
                <a:spcPts val="0"/>
              </a:spcBef>
              <a:spcAft>
                <a:spcPts val="0"/>
              </a:spcAft>
              <a:buNone/>
            </a:pPr>
            <a:r>
              <a:rPr lang="en"/>
              <a:t>In this example, I start moving around, my heart rate increases, Y position changes so we would mark the next swatch of data as unreliable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52fd2a0c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52fd2a0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Matthew</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Clean data collection: Sitting down in a chair, X, Y, Z values are stable, GSR cyclical</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83f9b5b3b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3f9b5b3b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Angelos </a:t>
            </a:r>
            <a:endParaRPr/>
          </a:p>
          <a:p>
            <a:pPr indent="0" lvl="0" marL="0" rtl="0" algn="l">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Each person’s heart rate and GSR values are different when they are stressed and not stressed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83f9b5b3b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83f9b5b3b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Angelos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8431a0e0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8431a0e0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70369d846_7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70369d846_7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Angelos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8007871f63_0_83:notes"/>
          <p:cNvSpPr txBox="1"/>
          <p:nvPr>
            <p:ph idx="1" type="body"/>
          </p:nvPr>
        </p:nvSpPr>
        <p:spPr>
          <a:xfrm>
            <a:off x="685800" y="434340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Neha</a:t>
            </a:r>
            <a:endParaRPr/>
          </a:p>
          <a:p>
            <a:pPr indent="0" lvl="0" marL="0" rtl="0" algn="l">
              <a:spcBef>
                <a:spcPts val="0"/>
              </a:spcBef>
              <a:spcAft>
                <a:spcPts val="0"/>
              </a:spcAft>
              <a:buNone/>
            </a:pPr>
            <a:r>
              <a:t/>
            </a:r>
            <a:endParaRPr/>
          </a:p>
        </p:txBody>
      </p:sp>
      <p:sp>
        <p:nvSpPr>
          <p:cNvPr id="92" name="Google Shape;92;g8007871f63_0_83: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8007871f6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007871f6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Angelos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8007871f6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007871f6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70369d84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70369d84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007871f6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007871f6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770369d8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70369d8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770369d84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770369d84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Matt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7fdc08d29f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7fdc08d29f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Harini</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7fdc08d29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fdc08d29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Harini</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fdc08d29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fdc08d29f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Harini</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83f9b5b3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83f9b5b3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Harini</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45a0319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5a0319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Neha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8022f4b610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8022f4b61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Harini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770369d846_8_0: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75" name="Google Shape;375;g770369d846_8_0:notes"/>
          <p:cNvSpPr txBox="1"/>
          <p:nvPr>
            <p:ph idx="1" type="body"/>
          </p:nvPr>
        </p:nvSpPr>
        <p:spPr>
          <a:xfrm>
            <a:off x="685800" y="4343406"/>
            <a:ext cx="5486400" cy="4114800"/>
          </a:xfrm>
          <a:prstGeom prst="rect">
            <a:avLst/>
          </a:prstGeom>
          <a:noFill/>
          <a:ln>
            <a:noFill/>
          </a:ln>
        </p:spPr>
        <p:txBody>
          <a:bodyPr anchorCtr="0" anchor="t" bIns="45650" lIns="91325" spcFirstLastPara="1" rIns="91325" wrap="square" tIns="45650">
            <a:noAutofit/>
          </a:bodyPr>
          <a:lstStyle/>
          <a:p>
            <a:pPr indent="0" lvl="0" marL="0" rtl="0" algn="l">
              <a:spcBef>
                <a:spcPts val="0"/>
              </a:spcBef>
              <a:spcAft>
                <a:spcPts val="0"/>
              </a:spcAft>
              <a:buNone/>
            </a:pPr>
            <a:r>
              <a:rPr lang="en"/>
              <a:t>Harini</a:t>
            </a:r>
            <a:endParaRPr/>
          </a:p>
        </p:txBody>
      </p:sp>
      <p:sp>
        <p:nvSpPr>
          <p:cNvPr id="376" name="Google Shape;376;g770369d846_8_0:notes"/>
          <p:cNvSpPr txBox="1"/>
          <p:nvPr>
            <p:ph idx="12" type="sldNum"/>
          </p:nvPr>
        </p:nvSpPr>
        <p:spPr>
          <a:xfrm>
            <a:off x="3884613" y="8685226"/>
            <a:ext cx="2971800" cy="457200"/>
          </a:xfrm>
          <a:prstGeom prst="rect">
            <a:avLst/>
          </a:prstGeom>
          <a:noFill/>
          <a:ln>
            <a:noFill/>
          </a:ln>
        </p:spPr>
        <p:txBody>
          <a:bodyPr anchorCtr="0" anchor="b" bIns="45650" lIns="91325" spcFirstLastPara="1" rIns="91325" wrap="square" tIns="4565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45a0319a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45a0319a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Neha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83f9b5b3b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83f9b5b3b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Sneha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83f9b5b3b7_1_19:notes"/>
          <p:cNvSpPr txBox="1"/>
          <p:nvPr>
            <p:ph idx="1" type="body"/>
          </p:nvPr>
        </p:nvSpPr>
        <p:spPr>
          <a:xfrm>
            <a:off x="685800" y="434340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Sneha</a:t>
            </a:r>
            <a:endParaRPr/>
          </a:p>
        </p:txBody>
      </p:sp>
      <p:sp>
        <p:nvSpPr>
          <p:cNvPr id="136" name="Google Shape;136;g83f9b5b3b7_1_19:notes"/>
          <p:cNvSpPr/>
          <p:nvPr>
            <p:ph idx="2" type="sldImg"/>
          </p:nvPr>
        </p:nvSpPr>
        <p:spPr>
          <a:xfrm>
            <a:off x="327025" y="687321"/>
            <a:ext cx="6204000" cy="34272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84ba4a8b2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84ba4a8b2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Sneha</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84ba4a8b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84ba4a8b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Sneha</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4ba4a8b2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4ba4a8b2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Sneha</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4" name="Shape 54"/>
        <p:cNvGrpSpPr/>
        <p:nvPr/>
      </p:nvGrpSpPr>
      <p:grpSpPr>
        <a:xfrm>
          <a:off x="0" y="0"/>
          <a:ext cx="0" cy="0"/>
          <a:chOff x="0" y="0"/>
          <a:chExt cx="0" cy="0"/>
        </a:xfrm>
      </p:grpSpPr>
      <p:sp>
        <p:nvSpPr>
          <p:cNvPr id="55" name="Google Shape;55;p14"/>
          <p:cNvSpPr txBox="1"/>
          <p:nvPr>
            <p:ph type="title"/>
          </p:nvPr>
        </p:nvSpPr>
        <p:spPr>
          <a:xfrm>
            <a:off x="722313" y="3305176"/>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rgbClr val="3F3F3F"/>
              </a:buClr>
              <a:buSzPts val="4000"/>
              <a:buFont typeface="Arial"/>
              <a:buNone/>
              <a:defRPr b="1" sz="4000" cap="none">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4"/>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latin typeface="Arial"/>
                <a:ea typeface="Arial"/>
                <a:cs typeface="Arial"/>
                <a:sym typeface="Aria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57" name="Google Shape;5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rgbClr val="888888"/>
                </a:solidFill>
                <a:latin typeface="Arial"/>
                <a:ea typeface="Arial"/>
                <a:cs typeface="Arial"/>
                <a:sym typeface="Arial"/>
              </a:defRPr>
            </a:lvl1pPr>
            <a:lvl2pPr lvl="1">
              <a:buNone/>
              <a:defRPr>
                <a:solidFill>
                  <a:srgbClr val="888888"/>
                </a:solidFill>
                <a:latin typeface="Arial"/>
                <a:ea typeface="Arial"/>
                <a:cs typeface="Arial"/>
                <a:sym typeface="Arial"/>
              </a:defRPr>
            </a:lvl2pPr>
            <a:lvl3pPr lvl="2">
              <a:buNone/>
              <a:defRPr>
                <a:solidFill>
                  <a:srgbClr val="888888"/>
                </a:solidFill>
                <a:latin typeface="Arial"/>
                <a:ea typeface="Arial"/>
                <a:cs typeface="Arial"/>
                <a:sym typeface="Arial"/>
              </a:defRPr>
            </a:lvl3pPr>
            <a:lvl4pPr lvl="3">
              <a:buNone/>
              <a:defRPr>
                <a:solidFill>
                  <a:srgbClr val="888888"/>
                </a:solidFill>
                <a:latin typeface="Arial"/>
                <a:ea typeface="Arial"/>
                <a:cs typeface="Arial"/>
                <a:sym typeface="Arial"/>
              </a:defRPr>
            </a:lvl4pPr>
            <a:lvl5pPr lvl="4">
              <a:buNone/>
              <a:defRPr>
                <a:solidFill>
                  <a:srgbClr val="888888"/>
                </a:solidFill>
                <a:latin typeface="Arial"/>
                <a:ea typeface="Arial"/>
                <a:cs typeface="Arial"/>
                <a:sym typeface="Arial"/>
              </a:defRPr>
            </a:lvl5pPr>
            <a:lvl6pPr lvl="5">
              <a:buNone/>
              <a:defRPr>
                <a:solidFill>
                  <a:srgbClr val="888888"/>
                </a:solidFill>
                <a:latin typeface="Arial"/>
                <a:ea typeface="Arial"/>
                <a:cs typeface="Arial"/>
                <a:sym typeface="Arial"/>
              </a:defRPr>
            </a:lvl6pPr>
            <a:lvl7pPr lvl="6">
              <a:buNone/>
              <a:defRPr>
                <a:solidFill>
                  <a:srgbClr val="888888"/>
                </a:solidFill>
                <a:latin typeface="Arial"/>
                <a:ea typeface="Arial"/>
                <a:cs typeface="Arial"/>
                <a:sym typeface="Arial"/>
              </a:defRPr>
            </a:lvl7pPr>
            <a:lvl8pPr lvl="7">
              <a:buNone/>
              <a:defRPr>
                <a:solidFill>
                  <a:srgbClr val="888888"/>
                </a:solidFill>
                <a:latin typeface="Arial"/>
                <a:ea typeface="Arial"/>
                <a:cs typeface="Arial"/>
                <a:sym typeface="Arial"/>
              </a:defRPr>
            </a:lvl8pPr>
            <a:lvl9pPr lvl="8">
              <a:buNone/>
              <a:defRPr>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58" name="Shape 58"/>
        <p:cNvGrpSpPr/>
        <p:nvPr/>
      </p:nvGrpSpPr>
      <p:grpSpPr>
        <a:xfrm>
          <a:off x="0" y="0"/>
          <a:ext cx="0" cy="0"/>
          <a:chOff x="0" y="0"/>
          <a:chExt cx="0" cy="0"/>
        </a:xfrm>
      </p:grpSpPr>
      <p:sp>
        <p:nvSpPr>
          <p:cNvPr id="59" name="Google Shape;59;p15"/>
          <p:cNvSpPr txBox="1"/>
          <p:nvPr>
            <p:ph type="title"/>
          </p:nvPr>
        </p:nvSpPr>
        <p:spPr>
          <a:xfrm>
            <a:off x="457200" y="777478"/>
            <a:ext cx="82296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5"/>
          <p:cNvSpPr txBox="1"/>
          <p:nvPr>
            <p:ph idx="1" type="body"/>
          </p:nvPr>
        </p:nvSpPr>
        <p:spPr>
          <a:xfrm>
            <a:off x="457200" y="1771650"/>
            <a:ext cx="8229600" cy="29146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rgbClr val="3F3F3F"/>
              </a:buClr>
              <a:buSzPts val="1800"/>
              <a:buChar char="•"/>
              <a:defRPr/>
            </a:lvl1pPr>
            <a:lvl2pPr indent="-342900" lvl="1" marL="914400" algn="l">
              <a:spcBef>
                <a:spcPts val="360"/>
              </a:spcBef>
              <a:spcAft>
                <a:spcPts val="0"/>
              </a:spcAft>
              <a:buClr>
                <a:srgbClr val="3F3F3F"/>
              </a:buClr>
              <a:buSzPts val="1800"/>
              <a:buChar char="–"/>
              <a:defRPr/>
            </a:lvl2pPr>
            <a:lvl3pPr indent="-342900" lvl="2" marL="1371600" algn="l">
              <a:spcBef>
                <a:spcPts val="360"/>
              </a:spcBef>
              <a:spcAft>
                <a:spcPts val="0"/>
              </a:spcAft>
              <a:buClr>
                <a:srgbClr val="3F3F3F"/>
              </a:buClr>
              <a:buSzPts val="1800"/>
              <a:buChar char="•"/>
              <a:defRPr/>
            </a:lvl3pPr>
            <a:lvl4pPr indent="-342900" lvl="3" marL="1828800" algn="l">
              <a:spcBef>
                <a:spcPts val="360"/>
              </a:spcBef>
              <a:spcAft>
                <a:spcPts val="0"/>
              </a:spcAft>
              <a:buClr>
                <a:srgbClr val="3F3F3F"/>
              </a:buClr>
              <a:buSzPts val="1800"/>
              <a:buChar char="–"/>
              <a:defRPr/>
            </a:lvl4pPr>
            <a:lvl5pPr indent="-342900" lvl="4" marL="2286000" algn="l">
              <a:spcBef>
                <a:spcPts val="360"/>
              </a:spcBef>
              <a:spcAft>
                <a:spcPts val="0"/>
              </a:spcAft>
              <a:buClr>
                <a:srgbClr val="3F3F3F"/>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61" name="Google Shape;6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2" name="Shape 62"/>
        <p:cNvGrpSpPr/>
        <p:nvPr/>
      </p:nvGrpSpPr>
      <p:grpSpPr>
        <a:xfrm>
          <a:off x="0" y="0"/>
          <a:ext cx="0" cy="0"/>
          <a:chOff x="0" y="0"/>
          <a:chExt cx="0" cy="0"/>
        </a:xfrm>
      </p:grpSpPr>
      <p:sp>
        <p:nvSpPr>
          <p:cNvPr id="63" name="Google Shape;63;p16"/>
          <p:cNvSpPr txBox="1"/>
          <p:nvPr>
            <p:ph type="ctrTitle"/>
          </p:nvPr>
        </p:nvSpPr>
        <p:spPr>
          <a:xfrm>
            <a:off x="685800" y="1597819"/>
            <a:ext cx="7772400" cy="110251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6"/>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65" name="Shape 65"/>
        <p:cNvGrpSpPr/>
        <p:nvPr/>
      </p:nvGrpSpPr>
      <p:grpSpPr>
        <a:xfrm>
          <a:off x="0" y="0"/>
          <a:ext cx="0" cy="0"/>
          <a:chOff x="0" y="0"/>
          <a:chExt cx="0" cy="0"/>
        </a:xfrm>
      </p:grpSpPr>
      <p:sp>
        <p:nvSpPr>
          <p:cNvPr id="66" name="Google Shape;66;p17"/>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457200" y="1749028"/>
            <a:ext cx="4038600" cy="310872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8" name="Google Shape;68;p17"/>
          <p:cNvSpPr txBox="1"/>
          <p:nvPr>
            <p:ph idx="2" type="body"/>
          </p:nvPr>
        </p:nvSpPr>
        <p:spPr>
          <a:xfrm>
            <a:off x="4648200" y="1749028"/>
            <a:ext cx="4038600" cy="3108722"/>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rgbClr val="3F3F3F"/>
              </a:buClr>
              <a:buSzPts val="2800"/>
              <a:buChar char="•"/>
              <a:defRPr sz="2800"/>
            </a:lvl1pPr>
            <a:lvl2pPr indent="-381000" lvl="1" marL="914400" algn="l">
              <a:spcBef>
                <a:spcPts val="480"/>
              </a:spcBef>
              <a:spcAft>
                <a:spcPts val="0"/>
              </a:spcAft>
              <a:buClr>
                <a:srgbClr val="3F3F3F"/>
              </a:buClr>
              <a:buSzPts val="2400"/>
              <a:buChar char="–"/>
              <a:defRPr sz="2400"/>
            </a:lvl2pPr>
            <a:lvl3pPr indent="-355600" lvl="2" marL="1371600" algn="l">
              <a:spcBef>
                <a:spcPts val="400"/>
              </a:spcBef>
              <a:spcAft>
                <a:spcPts val="0"/>
              </a:spcAft>
              <a:buClr>
                <a:srgbClr val="3F3F3F"/>
              </a:buClr>
              <a:buSzPts val="2000"/>
              <a:buChar char="•"/>
              <a:defRPr sz="2000"/>
            </a:lvl3pPr>
            <a:lvl4pPr indent="-342900" lvl="3" marL="1828800" algn="l">
              <a:spcBef>
                <a:spcPts val="360"/>
              </a:spcBef>
              <a:spcAft>
                <a:spcPts val="0"/>
              </a:spcAft>
              <a:buClr>
                <a:srgbClr val="3F3F3F"/>
              </a:buClr>
              <a:buSzPts val="1800"/>
              <a:buChar char="–"/>
              <a:defRPr sz="1800"/>
            </a:lvl4pPr>
            <a:lvl5pPr indent="-342900" lvl="4" marL="2286000" algn="l">
              <a:spcBef>
                <a:spcPts val="360"/>
              </a:spcBef>
              <a:spcAft>
                <a:spcPts val="0"/>
              </a:spcAft>
              <a:buClr>
                <a:srgbClr val="3F3F3F"/>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69" name="Google Shape;69;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p:cSld name="Content with Caption">
    <p:spTree>
      <p:nvGrpSpPr>
        <p:cNvPr id="70" name="Shape 70"/>
        <p:cNvGrpSpPr/>
        <p:nvPr/>
      </p:nvGrpSpPr>
      <p:grpSpPr>
        <a:xfrm>
          <a:off x="0" y="0"/>
          <a:ext cx="0" cy="0"/>
          <a:chOff x="0" y="0"/>
          <a:chExt cx="0" cy="0"/>
        </a:xfrm>
      </p:grpSpPr>
      <p:sp>
        <p:nvSpPr>
          <p:cNvPr id="71" name="Google Shape;71;p18"/>
          <p:cNvSpPr txBox="1"/>
          <p:nvPr>
            <p:ph type="title"/>
          </p:nvPr>
        </p:nvSpPr>
        <p:spPr>
          <a:xfrm>
            <a:off x="420688" y="641510"/>
            <a:ext cx="3008313" cy="8715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 type="body"/>
          </p:nvPr>
        </p:nvSpPr>
        <p:spPr>
          <a:xfrm>
            <a:off x="3575050" y="920884"/>
            <a:ext cx="5111750" cy="4051166"/>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rgbClr val="3F3F3F"/>
              </a:buClr>
              <a:buSzPts val="3200"/>
              <a:buChar char="•"/>
              <a:defRPr sz="3200"/>
            </a:lvl1pPr>
            <a:lvl2pPr indent="-406400" lvl="1" marL="914400" algn="l">
              <a:spcBef>
                <a:spcPts val="560"/>
              </a:spcBef>
              <a:spcAft>
                <a:spcPts val="0"/>
              </a:spcAft>
              <a:buClr>
                <a:srgbClr val="3F3F3F"/>
              </a:buClr>
              <a:buSzPts val="2800"/>
              <a:buChar char="–"/>
              <a:defRPr sz="2800"/>
            </a:lvl2pPr>
            <a:lvl3pPr indent="-381000" lvl="2" marL="1371600" algn="l">
              <a:spcBef>
                <a:spcPts val="480"/>
              </a:spcBef>
              <a:spcAft>
                <a:spcPts val="0"/>
              </a:spcAft>
              <a:buClr>
                <a:srgbClr val="3F3F3F"/>
              </a:buClr>
              <a:buSzPts val="2400"/>
              <a:buChar char="•"/>
              <a:defRPr sz="2400"/>
            </a:lvl3pPr>
            <a:lvl4pPr indent="-355600" lvl="3" marL="1828800" algn="l">
              <a:spcBef>
                <a:spcPts val="400"/>
              </a:spcBef>
              <a:spcAft>
                <a:spcPts val="0"/>
              </a:spcAft>
              <a:buClr>
                <a:srgbClr val="3F3F3F"/>
              </a:buClr>
              <a:buSzPts val="2000"/>
              <a:buChar char="–"/>
              <a:defRPr sz="2000"/>
            </a:lvl4pPr>
            <a:lvl5pPr indent="-355600" lvl="4" marL="2286000" algn="l">
              <a:spcBef>
                <a:spcPts val="400"/>
              </a:spcBef>
              <a:spcAft>
                <a:spcPts val="0"/>
              </a:spcAft>
              <a:buClr>
                <a:srgbClr val="3F3F3F"/>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73" name="Google Shape;73;p18"/>
          <p:cNvSpPr txBox="1"/>
          <p:nvPr>
            <p:ph idx="2" type="body"/>
          </p:nvPr>
        </p:nvSpPr>
        <p:spPr>
          <a:xfrm>
            <a:off x="420688" y="1601629"/>
            <a:ext cx="3008313" cy="3141821"/>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4" name="Google Shape;74;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p:cSld name="Picture with Caption">
    <p:spTree>
      <p:nvGrpSpPr>
        <p:cNvPr id="75" name="Shape 75"/>
        <p:cNvGrpSpPr/>
        <p:nvPr/>
      </p:nvGrpSpPr>
      <p:grpSpPr>
        <a:xfrm>
          <a:off x="0" y="0"/>
          <a:ext cx="0" cy="0"/>
          <a:chOff x="0" y="0"/>
          <a:chExt cx="0" cy="0"/>
        </a:xfrm>
      </p:grpSpPr>
      <p:sp>
        <p:nvSpPr>
          <p:cNvPr id="76" name="Google Shape;76;p19"/>
          <p:cNvSpPr txBox="1"/>
          <p:nvPr>
            <p:ph type="title"/>
          </p:nvPr>
        </p:nvSpPr>
        <p:spPr>
          <a:xfrm>
            <a:off x="1792288" y="3829050"/>
            <a:ext cx="5486400" cy="42576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3F3F3F"/>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19"/>
          <p:cNvSpPr/>
          <p:nvPr>
            <p:ph idx="2" type="pic"/>
          </p:nvPr>
        </p:nvSpPr>
        <p:spPr>
          <a:xfrm>
            <a:off x="1792288" y="685800"/>
            <a:ext cx="5486400" cy="30861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3F3F3F"/>
              </a:buClr>
              <a:buSzPts val="3200"/>
              <a:buFont typeface="Arial"/>
              <a:buNone/>
              <a:defRPr b="0" i="0" sz="3200" u="none" cap="none" strike="noStrike">
                <a:solidFill>
                  <a:srgbClr val="3F3F3F"/>
                </a:solidFill>
                <a:latin typeface="Calibri"/>
                <a:ea typeface="Calibri"/>
                <a:cs typeface="Calibri"/>
                <a:sym typeface="Calibri"/>
              </a:defRPr>
            </a:lvl1pPr>
            <a:lvl2pPr lvl="1" marR="0" rtl="0" algn="l">
              <a:spcBef>
                <a:spcPts val="560"/>
              </a:spcBef>
              <a:spcAft>
                <a:spcPts val="0"/>
              </a:spcAft>
              <a:buClr>
                <a:srgbClr val="3F3F3F"/>
              </a:buClr>
              <a:buSzPts val="2800"/>
              <a:buFont typeface="Arial"/>
              <a:buNone/>
              <a:defRPr b="0" i="0" sz="2800" u="none" cap="none" strike="noStrike">
                <a:solidFill>
                  <a:srgbClr val="3F3F3F"/>
                </a:solidFill>
                <a:latin typeface="Calibri"/>
                <a:ea typeface="Calibri"/>
                <a:cs typeface="Calibri"/>
                <a:sym typeface="Calibri"/>
              </a:defRPr>
            </a:lvl2pPr>
            <a:lvl3pPr lvl="2" marR="0" rtl="0" algn="l">
              <a:spcBef>
                <a:spcPts val="480"/>
              </a:spcBef>
              <a:spcAft>
                <a:spcPts val="0"/>
              </a:spcAft>
              <a:buClr>
                <a:srgbClr val="3F3F3F"/>
              </a:buClr>
              <a:buSzPts val="2400"/>
              <a:buFont typeface="Arial"/>
              <a:buNone/>
              <a:defRPr b="0" i="0" sz="2400" u="none" cap="none" strike="noStrike">
                <a:solidFill>
                  <a:srgbClr val="3F3F3F"/>
                </a:solidFill>
                <a:latin typeface="Calibri"/>
                <a:ea typeface="Calibri"/>
                <a:cs typeface="Calibri"/>
                <a:sym typeface="Calibri"/>
              </a:defRPr>
            </a:lvl3pPr>
            <a:lvl4pPr lvl="3" marR="0" rtl="0" algn="l">
              <a:spcBef>
                <a:spcPts val="400"/>
              </a:spcBef>
              <a:spcAft>
                <a:spcPts val="0"/>
              </a:spcAft>
              <a:buClr>
                <a:srgbClr val="3F3F3F"/>
              </a:buClr>
              <a:buSzPts val="2000"/>
              <a:buFont typeface="Arial"/>
              <a:buNone/>
              <a:defRPr b="0" i="0" sz="2000" u="none" cap="none" strike="noStrike">
                <a:solidFill>
                  <a:srgbClr val="3F3F3F"/>
                </a:solidFill>
                <a:latin typeface="Calibri"/>
                <a:ea typeface="Calibri"/>
                <a:cs typeface="Calibri"/>
                <a:sym typeface="Calibri"/>
              </a:defRPr>
            </a:lvl4pPr>
            <a:lvl5pPr lvl="4" marR="0" rtl="0" algn="l">
              <a:spcBef>
                <a:spcPts val="400"/>
              </a:spcBef>
              <a:spcAft>
                <a:spcPts val="0"/>
              </a:spcAft>
              <a:buClr>
                <a:srgbClr val="3F3F3F"/>
              </a:buClr>
              <a:buSzPts val="2000"/>
              <a:buFont typeface="Arial"/>
              <a:buNone/>
              <a:defRPr b="0" i="0" sz="2000" u="none" cap="none" strike="noStrike">
                <a:solidFill>
                  <a:srgbClr val="3F3F3F"/>
                </a:solidFill>
                <a:latin typeface="Calibri"/>
                <a:ea typeface="Calibri"/>
                <a:cs typeface="Calibri"/>
                <a:sym typeface="Calibri"/>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8" name="Google Shape;78;p19"/>
          <p:cNvSpPr txBox="1"/>
          <p:nvPr>
            <p:ph idx="1" type="body"/>
          </p:nvPr>
        </p:nvSpPr>
        <p:spPr>
          <a:xfrm>
            <a:off x="1792288" y="4254817"/>
            <a:ext cx="5486400" cy="60293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rgbClr val="3F3F3F"/>
              </a:buClr>
              <a:buSzPts val="1400"/>
              <a:buNone/>
              <a:defRPr sz="1400"/>
            </a:lvl1pPr>
            <a:lvl2pPr indent="-228600" lvl="1" marL="914400" algn="l">
              <a:spcBef>
                <a:spcPts val="240"/>
              </a:spcBef>
              <a:spcAft>
                <a:spcPts val="0"/>
              </a:spcAft>
              <a:buClr>
                <a:srgbClr val="3F3F3F"/>
              </a:buClr>
              <a:buSzPts val="1200"/>
              <a:buNone/>
              <a:defRPr sz="1200"/>
            </a:lvl2pPr>
            <a:lvl3pPr indent="-228600" lvl="2" marL="1371600" algn="l">
              <a:spcBef>
                <a:spcPts val="200"/>
              </a:spcBef>
              <a:spcAft>
                <a:spcPts val="0"/>
              </a:spcAft>
              <a:buClr>
                <a:srgbClr val="3F3F3F"/>
              </a:buClr>
              <a:buSzPts val="1000"/>
              <a:buNone/>
              <a:defRPr sz="1000"/>
            </a:lvl3pPr>
            <a:lvl4pPr indent="-228600" lvl="3" marL="1828800" algn="l">
              <a:spcBef>
                <a:spcPts val="180"/>
              </a:spcBef>
              <a:spcAft>
                <a:spcPts val="0"/>
              </a:spcAft>
              <a:buClr>
                <a:srgbClr val="3F3F3F"/>
              </a:buClr>
              <a:buSzPts val="900"/>
              <a:buNone/>
              <a:defRPr sz="900"/>
            </a:lvl4pPr>
            <a:lvl5pPr indent="-228600" lvl="4" marL="2286000" algn="l">
              <a:spcBef>
                <a:spcPts val="180"/>
              </a:spcBef>
              <a:spcAft>
                <a:spcPts val="0"/>
              </a:spcAft>
              <a:buClr>
                <a:srgbClr val="3F3F3F"/>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79" name="Google Shape;79;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685800"/>
            <a:ext cx="8229600" cy="8572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rgbClr val="3F3F3F"/>
              </a:buClr>
              <a:buSzPts val="4400"/>
              <a:buFont typeface="Arial"/>
              <a:buNone/>
              <a:defRPr b="0" i="0" sz="44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2" name="Google Shape;52;p13"/>
          <p:cNvSpPr txBox="1"/>
          <p:nvPr>
            <p:ph idx="1" type="body"/>
          </p:nvPr>
        </p:nvSpPr>
        <p:spPr>
          <a:xfrm>
            <a:off x="457200" y="1679972"/>
            <a:ext cx="8229600" cy="291465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3F3F3F"/>
              </a:buClr>
              <a:buSzPts val="3200"/>
              <a:buFont typeface="Arial"/>
              <a:buChar char="•"/>
              <a:defRPr b="0" i="0" sz="3200" u="none" cap="none" strike="noStrike">
                <a:solidFill>
                  <a:srgbClr val="3F3F3F"/>
                </a:solidFill>
                <a:latin typeface="Calibri"/>
                <a:ea typeface="Calibri"/>
                <a:cs typeface="Calibri"/>
                <a:sym typeface="Calibri"/>
              </a:defRPr>
            </a:lvl1pPr>
            <a:lvl2pPr indent="-406400" lvl="1" marL="914400" marR="0" rtl="0" algn="l">
              <a:spcBef>
                <a:spcPts val="560"/>
              </a:spcBef>
              <a:spcAft>
                <a:spcPts val="0"/>
              </a:spcAft>
              <a:buClr>
                <a:srgbClr val="3F3F3F"/>
              </a:buClr>
              <a:buSzPts val="2800"/>
              <a:buFont typeface="Arial"/>
              <a:buChar char="–"/>
              <a:defRPr b="0" i="0" sz="2800" u="none" cap="none" strike="noStrike">
                <a:solidFill>
                  <a:srgbClr val="3F3F3F"/>
                </a:solidFill>
                <a:latin typeface="Calibri"/>
                <a:ea typeface="Calibri"/>
                <a:cs typeface="Calibri"/>
                <a:sym typeface="Calibri"/>
              </a:defRPr>
            </a:lvl2pPr>
            <a:lvl3pPr indent="-381000" lvl="2" marL="1371600" marR="0" rtl="0" algn="l">
              <a:spcBef>
                <a:spcPts val="480"/>
              </a:spcBef>
              <a:spcAft>
                <a:spcPts val="0"/>
              </a:spcAft>
              <a:buClr>
                <a:srgbClr val="3F3F3F"/>
              </a:buClr>
              <a:buSzPts val="2400"/>
              <a:buFont typeface="Arial"/>
              <a:buChar char="•"/>
              <a:defRPr b="0" i="0" sz="2400" u="none" cap="none" strike="noStrike">
                <a:solidFill>
                  <a:srgbClr val="3F3F3F"/>
                </a:solidFill>
                <a:latin typeface="Calibri"/>
                <a:ea typeface="Calibri"/>
                <a:cs typeface="Calibri"/>
                <a:sym typeface="Calibri"/>
              </a:defRPr>
            </a:lvl3pPr>
            <a:lvl4pPr indent="-355600" lvl="3" marL="18288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4pPr>
            <a:lvl5pPr indent="-355600" lvl="4" marL="2286000" marR="0" rtl="0" algn="l">
              <a:spcBef>
                <a:spcPts val="400"/>
              </a:spcBef>
              <a:spcAft>
                <a:spcPts val="0"/>
              </a:spcAft>
              <a:buClr>
                <a:srgbClr val="3F3F3F"/>
              </a:buClr>
              <a:buSzPts val="2000"/>
              <a:buFont typeface="Arial"/>
              <a:buChar char="»"/>
              <a:defRPr b="0" i="0" sz="2000" u="none" cap="none" strike="noStrike">
                <a:solidFill>
                  <a:srgbClr val="3F3F3F"/>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3F3F3F"/>
                </a:solidFill>
                <a:latin typeface="Calibri"/>
                <a:ea typeface="Calibri"/>
                <a:cs typeface="Calibri"/>
                <a:sym typeface="Calibri"/>
              </a:defRPr>
            </a:lvl1pPr>
            <a:lvl2pPr lvl="1" algn="r">
              <a:buNone/>
              <a:defRPr sz="1300">
                <a:solidFill>
                  <a:srgbClr val="3F3F3F"/>
                </a:solidFill>
                <a:latin typeface="Calibri"/>
                <a:ea typeface="Calibri"/>
                <a:cs typeface="Calibri"/>
                <a:sym typeface="Calibri"/>
              </a:defRPr>
            </a:lvl2pPr>
            <a:lvl3pPr lvl="2" algn="r">
              <a:buNone/>
              <a:defRPr sz="1300">
                <a:solidFill>
                  <a:srgbClr val="3F3F3F"/>
                </a:solidFill>
                <a:latin typeface="Calibri"/>
                <a:ea typeface="Calibri"/>
                <a:cs typeface="Calibri"/>
                <a:sym typeface="Calibri"/>
              </a:defRPr>
            </a:lvl3pPr>
            <a:lvl4pPr lvl="3" algn="r">
              <a:buNone/>
              <a:defRPr sz="1300">
                <a:solidFill>
                  <a:srgbClr val="3F3F3F"/>
                </a:solidFill>
                <a:latin typeface="Calibri"/>
                <a:ea typeface="Calibri"/>
                <a:cs typeface="Calibri"/>
                <a:sym typeface="Calibri"/>
              </a:defRPr>
            </a:lvl4pPr>
            <a:lvl5pPr lvl="4" algn="r">
              <a:buNone/>
              <a:defRPr sz="1300">
                <a:solidFill>
                  <a:srgbClr val="3F3F3F"/>
                </a:solidFill>
                <a:latin typeface="Calibri"/>
                <a:ea typeface="Calibri"/>
                <a:cs typeface="Calibri"/>
                <a:sym typeface="Calibri"/>
              </a:defRPr>
            </a:lvl5pPr>
            <a:lvl6pPr lvl="5" algn="r">
              <a:buNone/>
              <a:defRPr sz="1300">
                <a:solidFill>
                  <a:srgbClr val="3F3F3F"/>
                </a:solidFill>
                <a:latin typeface="Calibri"/>
                <a:ea typeface="Calibri"/>
                <a:cs typeface="Calibri"/>
                <a:sym typeface="Calibri"/>
              </a:defRPr>
            </a:lvl6pPr>
            <a:lvl7pPr lvl="6" algn="r">
              <a:buNone/>
              <a:defRPr sz="1300">
                <a:solidFill>
                  <a:srgbClr val="3F3F3F"/>
                </a:solidFill>
                <a:latin typeface="Calibri"/>
                <a:ea typeface="Calibri"/>
                <a:cs typeface="Calibri"/>
                <a:sym typeface="Calibri"/>
              </a:defRPr>
            </a:lvl7pPr>
            <a:lvl8pPr lvl="7" algn="r">
              <a:buNone/>
              <a:defRPr sz="1300">
                <a:solidFill>
                  <a:srgbClr val="3F3F3F"/>
                </a:solidFill>
                <a:latin typeface="Calibri"/>
                <a:ea typeface="Calibri"/>
                <a:cs typeface="Calibri"/>
                <a:sym typeface="Calibri"/>
              </a:defRPr>
            </a:lvl8pPr>
            <a:lvl9pPr lvl="8" algn="r">
              <a:buNone/>
              <a:defRPr sz="1300">
                <a:solidFill>
                  <a:srgbClr val="3F3F3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9.png"/><Relationship Id="rId5"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7.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9.gif"/><Relationship Id="rId5" Type="http://schemas.openxmlformats.org/officeDocument/2006/relationships/image" Target="../media/image23.gif"/><Relationship Id="rId6" Type="http://schemas.openxmlformats.org/officeDocument/2006/relationships/image" Target="../media/image30.gif"/><Relationship Id="rId7" Type="http://schemas.openxmlformats.org/officeDocument/2006/relationships/image" Target="../media/image3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hyperlink" Target="https://www.health.harvard.edu/blog/anxiety-in-college-what-we-know-and-how-to-cope-2019052816729" TargetMode="Externa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46.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5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0.png"/><Relationship Id="rId6" Type="http://schemas.openxmlformats.org/officeDocument/2006/relationships/image" Target="../media/image4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50.jpg"/><Relationship Id="rId4" Type="http://schemas.openxmlformats.org/officeDocument/2006/relationships/image" Target="../media/image5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52.jp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53.png"/><Relationship Id="rId5"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13.png"/><Relationship Id="rId8"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55.png"/><Relationship Id="rId5"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F5700"/>
        </a:solidFill>
      </p:bgPr>
    </p:bg>
    <p:spTree>
      <p:nvGrpSpPr>
        <p:cNvPr id="84" name="Shape 84"/>
        <p:cNvGrpSpPr/>
        <p:nvPr/>
      </p:nvGrpSpPr>
      <p:grpSpPr>
        <a:xfrm>
          <a:off x="0" y="0"/>
          <a:ext cx="0" cy="0"/>
          <a:chOff x="0" y="0"/>
          <a:chExt cx="0" cy="0"/>
        </a:xfrm>
      </p:grpSpPr>
      <p:cxnSp>
        <p:nvCxnSpPr>
          <p:cNvPr id="85" name="Google Shape;85;p20"/>
          <p:cNvCxnSpPr/>
          <p:nvPr/>
        </p:nvCxnSpPr>
        <p:spPr>
          <a:xfrm>
            <a:off x="628650" y="3105150"/>
            <a:ext cx="7846500" cy="2400"/>
          </a:xfrm>
          <a:prstGeom prst="straightConnector1">
            <a:avLst/>
          </a:prstGeom>
          <a:noFill/>
          <a:ln cap="flat" cmpd="sng" w="19050">
            <a:solidFill>
              <a:schemeClr val="lt1"/>
            </a:solidFill>
            <a:prstDash val="solid"/>
            <a:round/>
            <a:headEnd len="sm" w="sm" type="none"/>
            <a:tailEnd len="sm" w="sm" type="none"/>
          </a:ln>
        </p:spPr>
      </p:cxnSp>
      <p:sp>
        <p:nvSpPr>
          <p:cNvPr id="86" name="Google Shape;86;p20"/>
          <p:cNvSpPr txBox="1"/>
          <p:nvPr/>
        </p:nvSpPr>
        <p:spPr>
          <a:xfrm>
            <a:off x="548651" y="4114800"/>
            <a:ext cx="8511900" cy="457200"/>
          </a:xfrm>
          <a:prstGeom prst="rect">
            <a:avLst/>
          </a:prstGeom>
          <a:noFill/>
          <a:ln>
            <a:noFill/>
          </a:ln>
        </p:spPr>
        <p:txBody>
          <a:bodyPr anchorCtr="0" anchor="b" bIns="45700" lIns="91425" spcFirstLastPara="1" rIns="91425" wrap="square" tIns="45700">
            <a:noAutofit/>
          </a:bodyPr>
          <a:lstStyle/>
          <a:p>
            <a:pPr indent="0" lvl="0" marL="0" marR="0" rtl="0" algn="l">
              <a:lnSpc>
                <a:spcPct val="50000"/>
              </a:lnSpc>
              <a:spcBef>
                <a:spcPts val="0"/>
              </a:spcBef>
              <a:spcAft>
                <a:spcPts val="0"/>
              </a:spcAft>
              <a:buClr>
                <a:schemeClr val="lt1"/>
              </a:buClr>
              <a:buSzPts val="1050"/>
              <a:buFont typeface="Arial"/>
              <a:buNone/>
            </a:pPr>
            <a:r>
              <a:rPr lang="en" sz="1050">
                <a:solidFill>
                  <a:schemeClr val="lt1"/>
                </a:solidFill>
                <a:latin typeface="Arial Black"/>
                <a:ea typeface="Arial Black"/>
                <a:cs typeface="Arial Black"/>
                <a:sym typeface="Arial Black"/>
              </a:rPr>
              <a:t>Matthew Barondeau, Harini Cherupalla, Matthew Davis, Angelos Koulouras, Sneha Pendharkar, Neha Shah </a:t>
            </a:r>
            <a:endParaRPr sz="1050">
              <a:solidFill>
                <a:schemeClr val="lt1"/>
              </a:solidFill>
              <a:latin typeface="Arial Black"/>
              <a:ea typeface="Arial Black"/>
              <a:cs typeface="Arial Black"/>
              <a:sym typeface="Arial Black"/>
            </a:endParaRPr>
          </a:p>
          <a:p>
            <a:pPr indent="0" lvl="0" marL="0" marR="0" rtl="0" algn="l">
              <a:lnSpc>
                <a:spcPct val="50000"/>
              </a:lnSpc>
              <a:spcBef>
                <a:spcPts val="0"/>
              </a:spcBef>
              <a:spcAft>
                <a:spcPts val="0"/>
              </a:spcAft>
              <a:buClr>
                <a:schemeClr val="lt1"/>
              </a:buClr>
              <a:buSzPts val="1050"/>
              <a:buFont typeface="Arial"/>
              <a:buNone/>
            </a:pPr>
            <a:r>
              <a:t/>
            </a:r>
            <a:endParaRPr sz="1050">
              <a:solidFill>
                <a:schemeClr val="lt1"/>
              </a:solidFill>
              <a:latin typeface="Arial Black"/>
              <a:ea typeface="Arial Black"/>
              <a:cs typeface="Arial Black"/>
              <a:sym typeface="Arial Black"/>
            </a:endParaRPr>
          </a:p>
          <a:p>
            <a:pPr indent="0" lvl="0" marL="0" marR="0" rtl="0" algn="l">
              <a:lnSpc>
                <a:spcPct val="50000"/>
              </a:lnSpc>
              <a:spcBef>
                <a:spcPts val="0"/>
              </a:spcBef>
              <a:spcAft>
                <a:spcPts val="0"/>
              </a:spcAft>
              <a:buClr>
                <a:schemeClr val="lt1"/>
              </a:buClr>
              <a:buSzPts val="1050"/>
              <a:buFont typeface="Arial"/>
              <a:buNone/>
            </a:pPr>
            <a:r>
              <a:rPr lang="en" sz="1050">
                <a:solidFill>
                  <a:schemeClr val="lt1"/>
                </a:solidFill>
                <a:latin typeface="Arial Black"/>
                <a:ea typeface="Arial Black"/>
                <a:cs typeface="Arial Black"/>
                <a:sym typeface="Arial Black"/>
              </a:rPr>
              <a:t>Faculty Mentor: Dr. Emily Porter</a:t>
            </a:r>
            <a:endParaRPr sz="1050">
              <a:solidFill>
                <a:schemeClr val="lt1"/>
              </a:solidFill>
              <a:latin typeface="Arial Black"/>
              <a:ea typeface="Arial Black"/>
              <a:cs typeface="Arial Black"/>
              <a:sym typeface="Arial Black"/>
            </a:endParaRPr>
          </a:p>
          <a:p>
            <a:pPr indent="0" lvl="0" marL="0" marR="0" rtl="0" algn="l">
              <a:lnSpc>
                <a:spcPct val="30000"/>
              </a:lnSpc>
              <a:spcBef>
                <a:spcPts val="1000"/>
              </a:spcBef>
              <a:spcAft>
                <a:spcPts val="0"/>
              </a:spcAft>
              <a:buClr>
                <a:schemeClr val="lt1"/>
              </a:buClr>
              <a:buSzPts val="1050"/>
              <a:buFont typeface="Arial"/>
              <a:buNone/>
            </a:pPr>
            <a:r>
              <a:rPr b="0" i="0" lang="en" sz="1050" u="none" cap="none" strike="noStrike">
                <a:solidFill>
                  <a:schemeClr val="lt1"/>
                </a:solidFill>
                <a:latin typeface="Arial"/>
                <a:ea typeface="Arial"/>
                <a:cs typeface="Arial"/>
                <a:sym typeface="Arial"/>
              </a:rPr>
              <a:t>The University of Texas at Austin</a:t>
            </a:r>
            <a:endParaRPr b="0" i="0" sz="1050" u="none" cap="none" strike="noStrike">
              <a:solidFill>
                <a:schemeClr val="lt1"/>
              </a:solidFill>
              <a:latin typeface="Arial"/>
              <a:ea typeface="Arial"/>
              <a:cs typeface="Arial"/>
              <a:sym typeface="Arial"/>
            </a:endParaRPr>
          </a:p>
        </p:txBody>
      </p:sp>
      <p:sp>
        <p:nvSpPr>
          <p:cNvPr id="87" name="Google Shape;87;p20"/>
          <p:cNvSpPr txBox="1"/>
          <p:nvPr/>
        </p:nvSpPr>
        <p:spPr>
          <a:xfrm>
            <a:off x="529438" y="1200150"/>
            <a:ext cx="8353200" cy="1752600"/>
          </a:xfrm>
          <a:prstGeom prst="rect">
            <a:avLst/>
          </a:prstGeom>
          <a:noFill/>
          <a:ln>
            <a:noFill/>
          </a:ln>
        </p:spPr>
        <p:txBody>
          <a:bodyPr anchorCtr="0" anchor="b" bIns="45700" lIns="91425" spcFirstLastPara="1" rIns="91425" wrap="square" tIns="45700">
            <a:noAutofit/>
          </a:bodyPr>
          <a:lstStyle/>
          <a:p>
            <a:pPr indent="0" lvl="0" marL="0" marR="0" rtl="0" algn="l">
              <a:lnSpc>
                <a:spcPct val="83333"/>
              </a:lnSpc>
              <a:spcBef>
                <a:spcPts val="0"/>
              </a:spcBef>
              <a:spcAft>
                <a:spcPts val="0"/>
              </a:spcAft>
              <a:buClr>
                <a:schemeClr val="lt1"/>
              </a:buClr>
              <a:buSzPts val="4800"/>
              <a:buFont typeface="Arial Black"/>
              <a:buNone/>
            </a:pPr>
            <a:r>
              <a:rPr b="1" lang="en" sz="3600">
                <a:solidFill>
                  <a:schemeClr val="lt1"/>
                </a:solidFill>
                <a:latin typeface="Arial Black"/>
                <a:ea typeface="Arial Black"/>
                <a:cs typeface="Arial Black"/>
                <a:sym typeface="Arial Black"/>
              </a:rPr>
              <a:t>Self-Monitoring Stress Device</a:t>
            </a:r>
            <a:endParaRPr b="1" sz="3600">
              <a:solidFill>
                <a:schemeClr val="lt1"/>
              </a:solidFill>
              <a:latin typeface="Arial Black"/>
              <a:ea typeface="Arial Black"/>
              <a:cs typeface="Arial Black"/>
              <a:sym typeface="Arial Black"/>
            </a:endParaRPr>
          </a:p>
        </p:txBody>
      </p:sp>
      <p:sp>
        <p:nvSpPr>
          <p:cNvPr id="88" name="Google Shape;88;p20"/>
          <p:cNvSpPr txBox="1"/>
          <p:nvPr/>
        </p:nvSpPr>
        <p:spPr>
          <a:xfrm>
            <a:off x="521287" y="1979300"/>
            <a:ext cx="8353200" cy="1752600"/>
          </a:xfrm>
          <a:prstGeom prst="rect">
            <a:avLst/>
          </a:prstGeom>
          <a:noFill/>
          <a:ln>
            <a:noFill/>
          </a:ln>
        </p:spPr>
        <p:txBody>
          <a:bodyPr anchorCtr="0" anchor="b" bIns="45700" lIns="91425" spcFirstLastPara="1" rIns="91425" wrap="square" tIns="45700">
            <a:noAutofit/>
          </a:bodyPr>
          <a:lstStyle/>
          <a:p>
            <a:pPr indent="0" lvl="0" marL="0" marR="0" rtl="0" algn="l">
              <a:lnSpc>
                <a:spcPct val="83333"/>
              </a:lnSpc>
              <a:spcBef>
                <a:spcPts val="0"/>
              </a:spcBef>
              <a:spcAft>
                <a:spcPts val="0"/>
              </a:spcAft>
              <a:buClr>
                <a:schemeClr val="lt1"/>
              </a:buClr>
              <a:buSzPts val="4800"/>
              <a:buFont typeface="Arial Black"/>
              <a:buNone/>
            </a:pPr>
            <a:r>
              <a:rPr lang="en" sz="2500">
                <a:solidFill>
                  <a:schemeClr val="lt1"/>
                </a:solidFill>
                <a:latin typeface="Arial Black"/>
                <a:ea typeface="Arial Black"/>
                <a:cs typeface="Arial Black"/>
                <a:sym typeface="Arial Black"/>
              </a:rPr>
              <a:t>Honors Team 14</a:t>
            </a:r>
            <a:endParaRPr sz="2500">
              <a:solidFill>
                <a:schemeClr val="lt1"/>
              </a:solidFill>
              <a:latin typeface="Arial Black"/>
              <a:ea typeface="Arial Black"/>
              <a:cs typeface="Arial Black"/>
              <a:sym typeface="Arial Black"/>
            </a:endParaRPr>
          </a:p>
        </p:txBody>
      </p:sp>
      <p:pic>
        <p:nvPicPr>
          <p:cNvPr id="89" name="Google Shape;89;p20"/>
          <p:cNvPicPr preferRelativeResize="0"/>
          <p:nvPr/>
        </p:nvPicPr>
        <p:blipFill>
          <a:blip r:embed="rId3">
            <a:alphaModFix/>
          </a:blip>
          <a:stretch>
            <a:fillRect/>
          </a:stretch>
        </p:blipFill>
        <p:spPr>
          <a:xfrm>
            <a:off x="4977825" y="255300"/>
            <a:ext cx="3623226" cy="12785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pic>
        <p:nvPicPr>
          <p:cNvPr id="187" name="Google Shape;187;p29"/>
          <p:cNvPicPr preferRelativeResize="0"/>
          <p:nvPr/>
        </p:nvPicPr>
        <p:blipFill>
          <a:blip r:embed="rId3">
            <a:alphaModFix/>
          </a:blip>
          <a:stretch>
            <a:fillRect/>
          </a:stretch>
        </p:blipFill>
        <p:spPr>
          <a:xfrm>
            <a:off x="152400" y="1457325"/>
            <a:ext cx="4762500" cy="1114425"/>
          </a:xfrm>
          <a:prstGeom prst="rect">
            <a:avLst/>
          </a:prstGeom>
          <a:noFill/>
          <a:ln>
            <a:noFill/>
          </a:ln>
        </p:spPr>
      </p:pic>
      <p:sp>
        <p:nvSpPr>
          <p:cNvPr id="188" name="Google Shape;188;p29"/>
          <p:cNvSpPr txBox="1"/>
          <p:nvPr/>
        </p:nvSpPr>
        <p:spPr>
          <a:xfrm>
            <a:off x="540050" y="850175"/>
            <a:ext cx="74814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System V1</a:t>
            </a:r>
            <a:endParaRPr sz="2400">
              <a:latin typeface="Times New Roman"/>
              <a:ea typeface="Times New Roman"/>
              <a:cs typeface="Times New Roman"/>
              <a:sym typeface="Times New Roman"/>
            </a:endParaRPr>
          </a:p>
        </p:txBody>
      </p:sp>
      <p:sp>
        <p:nvSpPr>
          <p:cNvPr id="189" name="Google Shape;189;p29"/>
          <p:cNvSpPr txBox="1"/>
          <p:nvPr/>
        </p:nvSpPr>
        <p:spPr>
          <a:xfrm>
            <a:off x="921550" y="1846650"/>
            <a:ext cx="4813800" cy="24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MSP432 Launchpad connected to breadboard circuit</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I2C Interface for MMA8451 and MAX30102</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Analog Voltage Interface for GSR</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Calibri"/>
              <a:ea typeface="Calibri"/>
              <a:cs typeface="Calibri"/>
              <a:sym typeface="Calibri"/>
            </a:endParaRPr>
          </a:p>
        </p:txBody>
      </p:sp>
      <p:pic>
        <p:nvPicPr>
          <p:cNvPr id="190" name="Google Shape;190;p29"/>
          <p:cNvPicPr preferRelativeResize="0"/>
          <p:nvPr/>
        </p:nvPicPr>
        <p:blipFill rotWithShape="1">
          <a:blip r:embed="rId4">
            <a:alphaModFix/>
          </a:blip>
          <a:srcRect b="15146" l="0" r="0" t="0"/>
          <a:stretch/>
        </p:blipFill>
        <p:spPr>
          <a:xfrm flipH="1" rot="10800000">
            <a:off x="6235150" y="932521"/>
            <a:ext cx="2402703" cy="3624404"/>
          </a:xfrm>
          <a:prstGeom prst="rect">
            <a:avLst/>
          </a:prstGeom>
          <a:noFill/>
          <a:ln>
            <a:noFill/>
          </a:ln>
        </p:spPr>
      </p:pic>
      <p:sp>
        <p:nvSpPr>
          <p:cNvPr id="191" name="Google Shape;191;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pic>
        <p:nvPicPr>
          <p:cNvPr id="196" name="Google Shape;196;p30"/>
          <p:cNvPicPr preferRelativeResize="0"/>
          <p:nvPr/>
        </p:nvPicPr>
        <p:blipFill>
          <a:blip r:embed="rId3">
            <a:alphaModFix/>
          </a:blip>
          <a:stretch>
            <a:fillRect/>
          </a:stretch>
        </p:blipFill>
        <p:spPr>
          <a:xfrm>
            <a:off x="152400" y="1457325"/>
            <a:ext cx="4762500" cy="1114425"/>
          </a:xfrm>
          <a:prstGeom prst="rect">
            <a:avLst/>
          </a:prstGeom>
          <a:noFill/>
          <a:ln>
            <a:noFill/>
          </a:ln>
        </p:spPr>
      </p:pic>
      <p:sp>
        <p:nvSpPr>
          <p:cNvPr id="197" name="Google Shape;197;p30"/>
          <p:cNvSpPr txBox="1"/>
          <p:nvPr/>
        </p:nvSpPr>
        <p:spPr>
          <a:xfrm>
            <a:off x="101825" y="538800"/>
            <a:ext cx="74814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Schematic</a:t>
            </a:r>
            <a:endParaRPr sz="2400">
              <a:latin typeface="Times New Roman"/>
              <a:ea typeface="Times New Roman"/>
              <a:cs typeface="Times New Roman"/>
              <a:sym typeface="Times New Roman"/>
            </a:endParaRPr>
          </a:p>
        </p:txBody>
      </p:sp>
      <p:pic>
        <p:nvPicPr>
          <p:cNvPr id="198" name="Google Shape;198;p30"/>
          <p:cNvPicPr preferRelativeResize="0"/>
          <p:nvPr/>
        </p:nvPicPr>
        <p:blipFill>
          <a:blip r:embed="rId4">
            <a:alphaModFix/>
          </a:blip>
          <a:stretch>
            <a:fillRect/>
          </a:stretch>
        </p:blipFill>
        <p:spPr>
          <a:xfrm>
            <a:off x="1625327" y="655175"/>
            <a:ext cx="6931451" cy="4338535"/>
          </a:xfrm>
          <a:prstGeom prst="rect">
            <a:avLst/>
          </a:prstGeom>
          <a:noFill/>
          <a:ln>
            <a:noFill/>
          </a:ln>
        </p:spPr>
      </p:pic>
      <p:sp>
        <p:nvSpPr>
          <p:cNvPr id="199" name="Google Shape;199;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31"/>
          <p:cNvPicPr preferRelativeResize="0"/>
          <p:nvPr/>
        </p:nvPicPr>
        <p:blipFill>
          <a:blip r:embed="rId3">
            <a:alphaModFix/>
          </a:blip>
          <a:stretch>
            <a:fillRect/>
          </a:stretch>
        </p:blipFill>
        <p:spPr>
          <a:xfrm>
            <a:off x="152400" y="1457325"/>
            <a:ext cx="4762500" cy="1114425"/>
          </a:xfrm>
          <a:prstGeom prst="rect">
            <a:avLst/>
          </a:prstGeom>
          <a:noFill/>
          <a:ln>
            <a:noFill/>
          </a:ln>
        </p:spPr>
      </p:pic>
      <p:sp>
        <p:nvSpPr>
          <p:cNvPr id="205" name="Google Shape;205;p31"/>
          <p:cNvSpPr txBox="1"/>
          <p:nvPr/>
        </p:nvSpPr>
        <p:spPr>
          <a:xfrm>
            <a:off x="652300" y="850175"/>
            <a:ext cx="31950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System V2</a:t>
            </a:r>
            <a:endParaRPr sz="2400">
              <a:latin typeface="Times New Roman"/>
              <a:ea typeface="Times New Roman"/>
              <a:cs typeface="Times New Roman"/>
              <a:sym typeface="Times New Roman"/>
            </a:endParaRPr>
          </a:p>
        </p:txBody>
      </p:sp>
      <p:sp>
        <p:nvSpPr>
          <p:cNvPr id="206" name="Google Shape;206;p31"/>
          <p:cNvSpPr txBox="1"/>
          <p:nvPr/>
        </p:nvSpPr>
        <p:spPr>
          <a:xfrm>
            <a:off x="1074625" y="1782350"/>
            <a:ext cx="3885300" cy="31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MSP432 Chip</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Laid out GSR sensor in bottom left</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Other sensors placed directly on PCB</a:t>
            </a:r>
            <a:endParaRPr sz="18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Times New Roman"/>
              <a:ea typeface="Times New Roman"/>
              <a:cs typeface="Times New Roman"/>
              <a:sym typeface="Times New Roman"/>
            </a:endParaRPr>
          </a:p>
          <a:p>
            <a:pPr indent="0" lvl="0" marL="0" rtl="0" algn="l">
              <a:spcBef>
                <a:spcPts val="0"/>
              </a:spcBef>
              <a:spcAft>
                <a:spcPts val="0"/>
              </a:spcAft>
              <a:buNone/>
            </a:pPr>
            <a:r>
              <a:rPr lang="en" sz="1800">
                <a:latin typeface="Times New Roman"/>
                <a:ea typeface="Times New Roman"/>
                <a:cs typeface="Times New Roman"/>
                <a:sym typeface="Times New Roman"/>
              </a:rPr>
              <a:t>Reflow oven required</a:t>
            </a:r>
            <a:endParaRPr sz="1800">
              <a:latin typeface="Times New Roman"/>
              <a:ea typeface="Times New Roman"/>
              <a:cs typeface="Times New Roman"/>
              <a:sym typeface="Times New Roman"/>
            </a:endParaRPr>
          </a:p>
        </p:txBody>
      </p:sp>
      <p:pic>
        <p:nvPicPr>
          <p:cNvPr id="207" name="Google Shape;207;p31"/>
          <p:cNvPicPr preferRelativeResize="0"/>
          <p:nvPr/>
        </p:nvPicPr>
        <p:blipFill rotWithShape="1">
          <a:blip r:embed="rId4">
            <a:alphaModFix/>
          </a:blip>
          <a:srcRect b="1215" l="0" r="0" t="0"/>
          <a:stretch/>
        </p:blipFill>
        <p:spPr>
          <a:xfrm>
            <a:off x="5155538" y="535125"/>
            <a:ext cx="3484875" cy="1910465"/>
          </a:xfrm>
          <a:prstGeom prst="rect">
            <a:avLst/>
          </a:prstGeom>
          <a:noFill/>
          <a:ln>
            <a:noFill/>
          </a:ln>
        </p:spPr>
      </p:pic>
      <p:sp>
        <p:nvSpPr>
          <p:cNvPr id="208" name="Google Shape;208;p31"/>
          <p:cNvSpPr/>
          <p:nvPr/>
        </p:nvSpPr>
        <p:spPr>
          <a:xfrm>
            <a:off x="6777988" y="2498013"/>
            <a:ext cx="240000" cy="3804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31"/>
          <p:cNvPicPr preferRelativeResize="0"/>
          <p:nvPr/>
        </p:nvPicPr>
        <p:blipFill>
          <a:blip r:embed="rId5">
            <a:alphaModFix/>
          </a:blip>
          <a:stretch>
            <a:fillRect/>
          </a:stretch>
        </p:blipFill>
        <p:spPr>
          <a:xfrm>
            <a:off x="5142113" y="2930813"/>
            <a:ext cx="3483864" cy="2028825"/>
          </a:xfrm>
          <a:prstGeom prst="rect">
            <a:avLst/>
          </a:prstGeom>
          <a:noFill/>
          <a:ln>
            <a:noFill/>
          </a:ln>
        </p:spPr>
      </p:pic>
      <p:sp>
        <p:nvSpPr>
          <p:cNvPr id="210" name="Google Shape;210;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11" name="Google Shape;211;p31"/>
          <p:cNvSpPr/>
          <p:nvPr/>
        </p:nvSpPr>
        <p:spPr>
          <a:xfrm>
            <a:off x="5985375" y="542025"/>
            <a:ext cx="622800" cy="9153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2"/>
          <p:cNvPicPr preferRelativeResize="0"/>
          <p:nvPr/>
        </p:nvPicPr>
        <p:blipFill>
          <a:blip r:embed="rId3">
            <a:alphaModFix/>
          </a:blip>
          <a:stretch>
            <a:fillRect/>
          </a:stretch>
        </p:blipFill>
        <p:spPr>
          <a:xfrm>
            <a:off x="152400" y="1457325"/>
            <a:ext cx="4762500" cy="1114425"/>
          </a:xfrm>
          <a:prstGeom prst="rect">
            <a:avLst/>
          </a:prstGeom>
          <a:noFill/>
          <a:ln>
            <a:noFill/>
          </a:ln>
        </p:spPr>
      </p:pic>
      <p:sp>
        <p:nvSpPr>
          <p:cNvPr id="217" name="Google Shape;217;p32"/>
          <p:cNvSpPr txBox="1"/>
          <p:nvPr/>
        </p:nvSpPr>
        <p:spPr>
          <a:xfrm>
            <a:off x="621675" y="850175"/>
            <a:ext cx="74814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System V3</a:t>
            </a:r>
            <a:endParaRPr sz="2400">
              <a:latin typeface="Times New Roman"/>
              <a:ea typeface="Times New Roman"/>
              <a:cs typeface="Times New Roman"/>
              <a:sym typeface="Times New Roman"/>
            </a:endParaRPr>
          </a:p>
        </p:txBody>
      </p:sp>
      <p:sp>
        <p:nvSpPr>
          <p:cNvPr id="218" name="Google Shape;218;p32"/>
          <p:cNvSpPr txBox="1"/>
          <p:nvPr/>
        </p:nvSpPr>
        <p:spPr>
          <a:xfrm>
            <a:off x="1101550" y="1775250"/>
            <a:ext cx="4038300" cy="232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PCB Boosterpack for MSP432</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I2C connection unreliable on breadboard</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Still used jumper wire interface for GSR</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Calibri"/>
              <a:ea typeface="Calibri"/>
              <a:cs typeface="Calibri"/>
              <a:sym typeface="Calibri"/>
            </a:endParaRPr>
          </a:p>
        </p:txBody>
      </p:sp>
      <p:pic>
        <p:nvPicPr>
          <p:cNvPr id="219" name="Google Shape;219;p32"/>
          <p:cNvPicPr preferRelativeResize="0"/>
          <p:nvPr/>
        </p:nvPicPr>
        <p:blipFill rotWithShape="1">
          <a:blip r:embed="rId4">
            <a:alphaModFix/>
          </a:blip>
          <a:srcRect b="0" l="2455" r="7583" t="2969"/>
          <a:stretch/>
        </p:blipFill>
        <p:spPr>
          <a:xfrm>
            <a:off x="5924675" y="2126725"/>
            <a:ext cx="2600976" cy="2728650"/>
          </a:xfrm>
          <a:prstGeom prst="rect">
            <a:avLst/>
          </a:prstGeom>
          <a:noFill/>
          <a:ln>
            <a:noFill/>
          </a:ln>
        </p:spPr>
      </p:pic>
      <p:pic>
        <p:nvPicPr>
          <p:cNvPr id="220" name="Google Shape;220;p32"/>
          <p:cNvPicPr preferRelativeResize="0"/>
          <p:nvPr/>
        </p:nvPicPr>
        <p:blipFill>
          <a:blip r:embed="rId5">
            <a:alphaModFix/>
          </a:blip>
          <a:stretch>
            <a:fillRect/>
          </a:stretch>
        </p:blipFill>
        <p:spPr>
          <a:xfrm>
            <a:off x="5534875" y="1000226"/>
            <a:ext cx="3155575" cy="991175"/>
          </a:xfrm>
          <a:prstGeom prst="rect">
            <a:avLst/>
          </a:prstGeom>
          <a:noFill/>
          <a:ln>
            <a:noFill/>
          </a:ln>
        </p:spPr>
      </p:pic>
      <p:sp>
        <p:nvSpPr>
          <p:cNvPr id="221" name="Google Shape;221;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33"/>
          <p:cNvPicPr preferRelativeResize="0"/>
          <p:nvPr/>
        </p:nvPicPr>
        <p:blipFill>
          <a:blip r:embed="rId3">
            <a:alphaModFix/>
          </a:blip>
          <a:stretch>
            <a:fillRect/>
          </a:stretch>
        </p:blipFill>
        <p:spPr>
          <a:xfrm>
            <a:off x="152400" y="1457325"/>
            <a:ext cx="4762500" cy="1114425"/>
          </a:xfrm>
          <a:prstGeom prst="rect">
            <a:avLst/>
          </a:prstGeom>
          <a:noFill/>
          <a:ln>
            <a:noFill/>
          </a:ln>
        </p:spPr>
      </p:pic>
      <p:sp>
        <p:nvSpPr>
          <p:cNvPr id="227" name="Google Shape;227;p33"/>
          <p:cNvSpPr txBox="1"/>
          <p:nvPr/>
        </p:nvSpPr>
        <p:spPr>
          <a:xfrm>
            <a:off x="353000" y="723825"/>
            <a:ext cx="2311500" cy="14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Transmitting Sensor Data</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(Serial Console)</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228" name="Google Shape;228;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229" name="Google Shape;229;p33"/>
          <p:cNvPicPr preferRelativeResize="0"/>
          <p:nvPr/>
        </p:nvPicPr>
        <p:blipFill>
          <a:blip r:embed="rId4">
            <a:alphaModFix/>
          </a:blip>
          <a:stretch>
            <a:fillRect/>
          </a:stretch>
        </p:blipFill>
        <p:spPr>
          <a:xfrm>
            <a:off x="2978325" y="424475"/>
            <a:ext cx="3494027" cy="4718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Google Shape;234;p34"/>
          <p:cNvPicPr preferRelativeResize="0"/>
          <p:nvPr/>
        </p:nvPicPr>
        <p:blipFill>
          <a:blip r:embed="rId3">
            <a:alphaModFix/>
          </a:blip>
          <a:stretch>
            <a:fillRect/>
          </a:stretch>
        </p:blipFill>
        <p:spPr>
          <a:xfrm>
            <a:off x="152400" y="1457325"/>
            <a:ext cx="4762500" cy="1114425"/>
          </a:xfrm>
          <a:prstGeom prst="rect">
            <a:avLst/>
          </a:prstGeom>
          <a:noFill/>
          <a:ln>
            <a:noFill/>
          </a:ln>
        </p:spPr>
      </p:pic>
      <p:pic>
        <p:nvPicPr>
          <p:cNvPr id="235" name="Google Shape;235;p34"/>
          <p:cNvPicPr preferRelativeResize="0"/>
          <p:nvPr/>
        </p:nvPicPr>
        <p:blipFill>
          <a:blip r:embed="rId4">
            <a:alphaModFix/>
          </a:blip>
          <a:stretch>
            <a:fillRect/>
          </a:stretch>
        </p:blipFill>
        <p:spPr>
          <a:xfrm>
            <a:off x="3098300" y="713050"/>
            <a:ext cx="2922301" cy="4022575"/>
          </a:xfrm>
          <a:prstGeom prst="rect">
            <a:avLst/>
          </a:prstGeom>
          <a:noFill/>
          <a:ln>
            <a:noFill/>
          </a:ln>
        </p:spPr>
      </p:pic>
      <p:sp>
        <p:nvSpPr>
          <p:cNvPr id="236" name="Google Shape;236;p34"/>
          <p:cNvSpPr txBox="1"/>
          <p:nvPr/>
        </p:nvSpPr>
        <p:spPr>
          <a:xfrm>
            <a:off x="283650" y="713050"/>
            <a:ext cx="1861800" cy="149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Transmitting Sensor Data</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2400">
                <a:latin typeface="Times New Roman"/>
                <a:ea typeface="Times New Roman"/>
                <a:cs typeface="Times New Roman"/>
                <a:sym typeface="Times New Roman"/>
              </a:rPr>
              <a:t>(CSV)</a:t>
            </a:r>
            <a:endParaRPr sz="2400">
              <a:latin typeface="Times New Roman"/>
              <a:ea typeface="Times New Roman"/>
              <a:cs typeface="Times New Roman"/>
              <a:sym typeface="Times New Roman"/>
            </a:endParaRPr>
          </a:p>
          <a:p>
            <a:pPr indent="0" lvl="0" marL="0" rtl="0" algn="l">
              <a:spcBef>
                <a:spcPts val="0"/>
              </a:spcBef>
              <a:spcAft>
                <a:spcPts val="0"/>
              </a:spcAft>
              <a:buNone/>
            </a:pPr>
            <a:r>
              <a:t/>
            </a:r>
            <a:endParaRPr sz="2400">
              <a:latin typeface="Times New Roman"/>
              <a:ea typeface="Times New Roman"/>
              <a:cs typeface="Times New Roman"/>
              <a:sym typeface="Times New Roman"/>
            </a:endParaRPr>
          </a:p>
        </p:txBody>
      </p:sp>
      <p:sp>
        <p:nvSpPr>
          <p:cNvPr id="237" name="Google Shape;237;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pic>
        <p:nvPicPr>
          <p:cNvPr id="242" name="Google Shape;242;p35"/>
          <p:cNvPicPr preferRelativeResize="0"/>
          <p:nvPr/>
        </p:nvPicPr>
        <p:blipFill>
          <a:blip r:embed="rId3">
            <a:alphaModFix/>
          </a:blip>
          <a:stretch>
            <a:fillRect/>
          </a:stretch>
        </p:blipFill>
        <p:spPr>
          <a:xfrm>
            <a:off x="152400" y="1457325"/>
            <a:ext cx="4762500" cy="1114425"/>
          </a:xfrm>
          <a:prstGeom prst="rect">
            <a:avLst/>
          </a:prstGeom>
          <a:noFill/>
          <a:ln>
            <a:noFill/>
          </a:ln>
        </p:spPr>
      </p:pic>
      <p:sp>
        <p:nvSpPr>
          <p:cNvPr id="243" name="Google Shape;243;p35"/>
          <p:cNvSpPr txBox="1"/>
          <p:nvPr/>
        </p:nvSpPr>
        <p:spPr>
          <a:xfrm>
            <a:off x="631900" y="838450"/>
            <a:ext cx="66117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Classifying Data on the Mobile Application</a:t>
            </a:r>
            <a:r>
              <a:rPr lang="en" sz="2400">
                <a:latin typeface="Times New Roman"/>
                <a:ea typeface="Times New Roman"/>
                <a:cs typeface="Times New Roman"/>
                <a:sym typeface="Times New Roman"/>
              </a:rPr>
              <a:t> </a:t>
            </a:r>
            <a:endParaRPr sz="2400">
              <a:latin typeface="Times New Roman"/>
              <a:ea typeface="Times New Roman"/>
              <a:cs typeface="Times New Roman"/>
              <a:sym typeface="Times New Roman"/>
            </a:endParaRPr>
          </a:p>
        </p:txBody>
      </p:sp>
      <p:sp>
        <p:nvSpPr>
          <p:cNvPr id="244" name="Google Shape;244;p35"/>
          <p:cNvSpPr txBox="1"/>
          <p:nvPr/>
        </p:nvSpPr>
        <p:spPr>
          <a:xfrm>
            <a:off x="1728850" y="1559700"/>
            <a:ext cx="2400900" cy="18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Why:</a:t>
            </a:r>
            <a:endParaRPr sz="1600">
              <a:latin typeface="Times New Roman"/>
              <a:ea typeface="Times New Roman"/>
              <a:cs typeface="Times New Roman"/>
              <a:sym typeface="Times New Roman"/>
            </a:endParaRPr>
          </a:p>
          <a:p>
            <a:pPr indent="457200" lvl="0" marL="0" rtl="0" algn="l">
              <a:spcBef>
                <a:spcPts val="0"/>
              </a:spcBef>
              <a:spcAft>
                <a:spcPts val="0"/>
              </a:spcAft>
              <a:buNone/>
            </a:pPr>
            <a:r>
              <a:rPr lang="en" sz="1600">
                <a:latin typeface="Times New Roman"/>
                <a:ea typeface="Times New Roman"/>
                <a:cs typeface="Times New Roman"/>
                <a:sym typeface="Times New Roman"/>
              </a:rPr>
              <a:t>Personalization</a:t>
            </a:r>
            <a:endParaRPr sz="1600">
              <a:latin typeface="Times New Roman"/>
              <a:ea typeface="Times New Roman"/>
              <a:cs typeface="Times New Roman"/>
              <a:sym typeface="Times New Roman"/>
            </a:endParaRPr>
          </a:p>
          <a:p>
            <a:pPr indent="457200" lvl="0" marL="0" rtl="0" algn="l">
              <a:spcBef>
                <a:spcPts val="0"/>
              </a:spcBef>
              <a:spcAft>
                <a:spcPts val="0"/>
              </a:spcAft>
              <a:buNone/>
            </a:pPr>
            <a:r>
              <a:rPr lang="en" sz="1600">
                <a:latin typeface="Times New Roman"/>
                <a:ea typeface="Times New Roman"/>
                <a:cs typeface="Times New Roman"/>
                <a:sym typeface="Times New Roman"/>
              </a:rPr>
              <a:t>Accuracy</a:t>
            </a:r>
            <a:endParaRPr sz="1600">
              <a:latin typeface="Times New Roman"/>
              <a:ea typeface="Times New Roman"/>
              <a:cs typeface="Times New Roman"/>
              <a:sym typeface="Times New Roman"/>
            </a:endParaRPr>
          </a:p>
          <a:p>
            <a:pPr indent="45720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How:</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	Apple Core ML</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pic>
        <p:nvPicPr>
          <p:cNvPr id="245" name="Google Shape;245;p35"/>
          <p:cNvPicPr preferRelativeResize="0"/>
          <p:nvPr/>
        </p:nvPicPr>
        <p:blipFill>
          <a:blip r:embed="rId4">
            <a:alphaModFix/>
          </a:blip>
          <a:stretch>
            <a:fillRect/>
          </a:stretch>
        </p:blipFill>
        <p:spPr>
          <a:xfrm>
            <a:off x="1898551" y="3489075"/>
            <a:ext cx="5632582" cy="1498200"/>
          </a:xfrm>
          <a:prstGeom prst="rect">
            <a:avLst/>
          </a:prstGeom>
          <a:noFill/>
          <a:ln>
            <a:noFill/>
          </a:ln>
        </p:spPr>
      </p:pic>
      <p:sp>
        <p:nvSpPr>
          <p:cNvPr id="246" name="Google Shape;246;p35"/>
          <p:cNvSpPr txBox="1"/>
          <p:nvPr/>
        </p:nvSpPr>
        <p:spPr>
          <a:xfrm>
            <a:off x="4562075" y="1559688"/>
            <a:ext cx="2959200" cy="183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App Models</a:t>
            </a:r>
            <a:r>
              <a:rPr lang="en" sz="1600">
                <a:latin typeface="Times New Roman"/>
                <a:ea typeface="Times New Roman"/>
                <a:cs typeface="Times New Roman"/>
                <a:sym typeface="Times New Roman"/>
              </a:rPr>
              <a:t>:</a:t>
            </a:r>
            <a:endParaRPr sz="1600">
              <a:latin typeface="Times New Roman"/>
              <a:ea typeface="Times New Roman"/>
              <a:cs typeface="Times New Roman"/>
              <a:sym typeface="Times New Roman"/>
            </a:endParaRPr>
          </a:p>
          <a:p>
            <a:pPr indent="457200" lvl="0" marL="0" rtl="0" algn="l">
              <a:spcBef>
                <a:spcPts val="0"/>
              </a:spcBef>
              <a:spcAft>
                <a:spcPts val="0"/>
              </a:spcAft>
              <a:buNone/>
            </a:pPr>
            <a:r>
              <a:rPr lang="en" sz="1600">
                <a:latin typeface="Times New Roman"/>
                <a:ea typeface="Times New Roman"/>
                <a:cs typeface="Times New Roman"/>
                <a:sym typeface="Times New Roman"/>
              </a:rPr>
              <a:t>kNN classifier</a:t>
            </a:r>
            <a:endParaRPr sz="1600">
              <a:latin typeface="Times New Roman"/>
              <a:ea typeface="Times New Roman"/>
              <a:cs typeface="Times New Roman"/>
              <a:sym typeface="Times New Roman"/>
            </a:endParaRPr>
          </a:p>
          <a:p>
            <a:pPr indent="457200" lvl="0" marL="0" rtl="0" algn="l">
              <a:spcBef>
                <a:spcPts val="0"/>
              </a:spcBef>
              <a:spcAft>
                <a:spcPts val="0"/>
              </a:spcAft>
              <a:buNone/>
            </a:pPr>
            <a:r>
              <a:rPr lang="en" sz="1600">
                <a:latin typeface="Times New Roman"/>
                <a:ea typeface="Times New Roman"/>
                <a:cs typeface="Times New Roman"/>
                <a:sym typeface="Times New Roman"/>
              </a:rPr>
              <a:t>Neural Net (Keras)</a:t>
            </a:r>
            <a:endParaRPr sz="1600">
              <a:latin typeface="Times New Roman"/>
              <a:ea typeface="Times New Roman"/>
              <a:cs typeface="Times New Roman"/>
              <a:sym typeface="Times New Roman"/>
            </a:endParaRPr>
          </a:p>
          <a:p>
            <a:pPr indent="45720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Data:</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	Existing stress dataset</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rPr lang="en" sz="1600">
                <a:latin typeface="Times New Roman"/>
                <a:ea typeface="Times New Roman"/>
                <a:cs typeface="Times New Roman"/>
                <a:sym typeface="Times New Roman"/>
              </a:rPr>
              <a:t> </a:t>
            </a:r>
            <a:endParaRPr sz="1600">
              <a:latin typeface="Times New Roman"/>
              <a:ea typeface="Times New Roman"/>
              <a:cs typeface="Times New Roman"/>
              <a:sym typeface="Times New Roman"/>
            </a:endParaRPr>
          </a:p>
        </p:txBody>
      </p:sp>
      <p:sp>
        <p:nvSpPr>
          <p:cNvPr id="247" name="Google Shape;247;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pic>
        <p:nvPicPr>
          <p:cNvPr id="252" name="Google Shape;252;p36"/>
          <p:cNvPicPr preferRelativeResize="0"/>
          <p:nvPr/>
        </p:nvPicPr>
        <p:blipFill>
          <a:blip r:embed="rId3">
            <a:alphaModFix/>
          </a:blip>
          <a:stretch>
            <a:fillRect/>
          </a:stretch>
        </p:blipFill>
        <p:spPr>
          <a:xfrm>
            <a:off x="152400" y="1457325"/>
            <a:ext cx="4762500" cy="1114425"/>
          </a:xfrm>
          <a:prstGeom prst="rect">
            <a:avLst/>
          </a:prstGeom>
          <a:noFill/>
          <a:ln>
            <a:noFill/>
          </a:ln>
        </p:spPr>
      </p:pic>
      <p:sp>
        <p:nvSpPr>
          <p:cNvPr id="253" name="Google Shape;253;p36"/>
          <p:cNvSpPr txBox="1"/>
          <p:nvPr/>
        </p:nvSpPr>
        <p:spPr>
          <a:xfrm>
            <a:off x="631900" y="838450"/>
            <a:ext cx="66117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Model Details </a:t>
            </a:r>
            <a:endParaRPr sz="2400">
              <a:latin typeface="Times New Roman"/>
              <a:ea typeface="Times New Roman"/>
              <a:cs typeface="Times New Roman"/>
              <a:sym typeface="Times New Roman"/>
            </a:endParaRPr>
          </a:p>
        </p:txBody>
      </p:sp>
      <p:pic>
        <p:nvPicPr>
          <p:cNvPr id="254" name="Google Shape;254;p36"/>
          <p:cNvPicPr preferRelativeResize="0"/>
          <p:nvPr/>
        </p:nvPicPr>
        <p:blipFill rotWithShape="1">
          <a:blip r:embed="rId4">
            <a:alphaModFix/>
          </a:blip>
          <a:srcRect b="69168" l="16852" r="27966" t="14131"/>
          <a:stretch/>
        </p:blipFill>
        <p:spPr>
          <a:xfrm>
            <a:off x="708100" y="1448725"/>
            <a:ext cx="5630426" cy="2205099"/>
          </a:xfrm>
          <a:prstGeom prst="rect">
            <a:avLst/>
          </a:prstGeom>
          <a:noFill/>
          <a:ln>
            <a:noFill/>
          </a:ln>
        </p:spPr>
      </p:pic>
      <p:sp>
        <p:nvSpPr>
          <p:cNvPr id="255" name="Google Shape;255;p36"/>
          <p:cNvSpPr txBox="1"/>
          <p:nvPr/>
        </p:nvSpPr>
        <p:spPr>
          <a:xfrm>
            <a:off x="958475" y="3781350"/>
            <a:ext cx="7113000" cy="96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Times New Roman"/>
                <a:ea typeface="Times New Roman"/>
                <a:cs typeface="Times New Roman"/>
                <a:sym typeface="Times New Roman"/>
              </a:rPr>
              <a:t>Method</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Find k closest points to the current one</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 sz="1500">
                <a:latin typeface="Times New Roman"/>
                <a:ea typeface="Times New Roman"/>
                <a:cs typeface="Times New Roman"/>
                <a:sym typeface="Times New Roman"/>
              </a:rPr>
              <a:t>Predict the label using the mean of the y-values of those closest points</a:t>
            </a:r>
            <a:endParaRPr sz="1500">
              <a:latin typeface="Times New Roman"/>
              <a:ea typeface="Times New Roman"/>
              <a:cs typeface="Times New Roman"/>
              <a:sym typeface="Times New Roman"/>
            </a:endParaRPr>
          </a:p>
        </p:txBody>
      </p:sp>
      <p:sp>
        <p:nvSpPr>
          <p:cNvPr id="256" name="Google Shape;256;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7"/>
          <p:cNvSpPr txBox="1"/>
          <p:nvPr/>
        </p:nvSpPr>
        <p:spPr>
          <a:xfrm>
            <a:off x="631900" y="838450"/>
            <a:ext cx="66117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Model Performance</a:t>
            </a:r>
            <a:endParaRPr sz="2400">
              <a:latin typeface="Times New Roman"/>
              <a:ea typeface="Times New Roman"/>
              <a:cs typeface="Times New Roman"/>
              <a:sym typeface="Times New Roman"/>
            </a:endParaRPr>
          </a:p>
        </p:txBody>
      </p:sp>
      <p:pic>
        <p:nvPicPr>
          <p:cNvPr id="262" name="Google Shape;262;p37"/>
          <p:cNvPicPr preferRelativeResize="0"/>
          <p:nvPr/>
        </p:nvPicPr>
        <p:blipFill>
          <a:blip r:embed="rId3">
            <a:alphaModFix/>
          </a:blip>
          <a:stretch>
            <a:fillRect/>
          </a:stretch>
        </p:blipFill>
        <p:spPr>
          <a:xfrm>
            <a:off x="4600575" y="1591300"/>
            <a:ext cx="3752850" cy="2647950"/>
          </a:xfrm>
          <a:prstGeom prst="rect">
            <a:avLst/>
          </a:prstGeom>
          <a:noFill/>
          <a:ln>
            <a:noFill/>
          </a:ln>
        </p:spPr>
      </p:pic>
      <p:sp>
        <p:nvSpPr>
          <p:cNvPr id="263" name="Google Shape;263;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264" name="Google Shape;264;p37"/>
          <p:cNvSpPr txBox="1"/>
          <p:nvPr/>
        </p:nvSpPr>
        <p:spPr>
          <a:xfrm>
            <a:off x="218725" y="4514200"/>
            <a:ext cx="8886600" cy="82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Cambria"/>
                <a:ea typeface="Cambria"/>
                <a:cs typeface="Cambria"/>
                <a:sym typeface="Cambria"/>
              </a:rPr>
              <a:t>Terms: </a:t>
            </a:r>
            <a:r>
              <a:rPr lang="en" sz="1100">
                <a:latin typeface="Cambria"/>
                <a:ea typeface="Cambria"/>
                <a:cs typeface="Cambria"/>
                <a:sym typeface="Cambria"/>
              </a:rPr>
              <a:t>True Positive (TP), True Negative (TN), False Positive (FP), False Negative (FN), True Positive Rate (TPR), False Positive Rate (FPR)</a:t>
            </a:r>
            <a:endParaRPr sz="1100">
              <a:latin typeface="Cambria"/>
              <a:ea typeface="Cambria"/>
              <a:cs typeface="Cambria"/>
              <a:sym typeface="Cambria"/>
            </a:endParaRPr>
          </a:p>
        </p:txBody>
      </p:sp>
      <p:pic>
        <p:nvPicPr>
          <p:cNvPr id="265" name="Google Shape;265;p3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4">
            <a:alphaModFix/>
          </a:blip>
          <a:stretch>
            <a:fillRect/>
          </a:stretch>
        </p:blipFill>
        <p:spPr>
          <a:xfrm>
            <a:off x="1089100" y="1868600"/>
            <a:ext cx="2683750" cy="387656"/>
          </a:xfrm>
          <a:prstGeom prst="rect">
            <a:avLst/>
          </a:prstGeom>
          <a:noFill/>
          <a:ln>
            <a:noFill/>
          </a:ln>
        </p:spPr>
      </p:pic>
      <p:pic>
        <p:nvPicPr>
          <p:cNvPr id="266" name="Google Shape;266;p3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5">
            <a:alphaModFix/>
          </a:blip>
          <a:stretch>
            <a:fillRect/>
          </a:stretch>
        </p:blipFill>
        <p:spPr>
          <a:xfrm>
            <a:off x="1089100" y="2418570"/>
            <a:ext cx="1341666" cy="386318"/>
          </a:xfrm>
          <a:prstGeom prst="rect">
            <a:avLst/>
          </a:prstGeom>
          <a:noFill/>
          <a:ln>
            <a:noFill/>
          </a:ln>
        </p:spPr>
      </p:pic>
      <p:pic>
        <p:nvPicPr>
          <p:cNvPr id="267" name="Google Shape;267;p3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6">
            <a:alphaModFix/>
          </a:blip>
          <a:stretch>
            <a:fillRect/>
          </a:stretch>
        </p:blipFill>
        <p:spPr>
          <a:xfrm>
            <a:off x="1095668" y="2998868"/>
            <a:ext cx="1328541" cy="387656"/>
          </a:xfrm>
          <a:prstGeom prst="rect">
            <a:avLst/>
          </a:prstGeom>
          <a:noFill/>
          <a:ln>
            <a:noFill/>
          </a:ln>
        </p:spPr>
      </p:pic>
      <p:pic>
        <p:nvPicPr>
          <p:cNvPr id="268" name="Google Shape;268;p37" title="This is the rendered form of the equation. You can not edit this directly. Right click will give you the option to save the image, and in most browsers you can drag the image onto your desktop or another program."/>
          <p:cNvPicPr preferRelativeResize="0"/>
          <p:nvPr/>
        </p:nvPicPr>
        <p:blipFill>
          <a:blip r:embed="rId7">
            <a:alphaModFix/>
          </a:blip>
          <a:stretch>
            <a:fillRect/>
          </a:stretch>
        </p:blipFill>
        <p:spPr>
          <a:xfrm>
            <a:off x="1095678" y="3648175"/>
            <a:ext cx="2294108" cy="319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8"/>
          <p:cNvSpPr txBox="1"/>
          <p:nvPr/>
        </p:nvSpPr>
        <p:spPr>
          <a:xfrm>
            <a:off x="631900" y="838450"/>
            <a:ext cx="6611700" cy="47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Model Performance</a:t>
            </a:r>
            <a:endParaRPr sz="2400">
              <a:latin typeface="Times New Roman"/>
              <a:ea typeface="Times New Roman"/>
              <a:cs typeface="Times New Roman"/>
              <a:sym typeface="Times New Roman"/>
            </a:endParaRPr>
          </a:p>
        </p:txBody>
      </p:sp>
      <p:graphicFrame>
        <p:nvGraphicFramePr>
          <p:cNvPr id="274" name="Google Shape;274;p38"/>
          <p:cNvGraphicFramePr/>
          <p:nvPr/>
        </p:nvGraphicFramePr>
        <p:xfrm>
          <a:off x="952500" y="1619250"/>
          <a:ext cx="3000000" cy="3000000"/>
        </p:xfrm>
        <a:graphic>
          <a:graphicData uri="http://schemas.openxmlformats.org/drawingml/2006/table">
            <a:tbl>
              <a:tblPr>
                <a:noFill/>
                <a:tableStyleId>{EA8F61C8-943A-4188-A216-F4203147A3EA}</a:tableStyleId>
              </a:tblPr>
              <a:tblGrid>
                <a:gridCol w="2413000"/>
                <a:gridCol w="2413000"/>
                <a:gridCol w="2413000"/>
              </a:tblGrid>
              <a:tr h="381000">
                <a:tc>
                  <a:txBody>
                    <a:bodyPr/>
                    <a:lstStyle/>
                    <a:p>
                      <a:pPr indent="0" lvl="0" marL="0" rtl="0" algn="l">
                        <a:spcBef>
                          <a:spcPts val="0"/>
                        </a:spcBef>
                        <a:spcAft>
                          <a:spcPts val="0"/>
                        </a:spcAft>
                        <a:buNone/>
                      </a:pPr>
                      <a:r>
                        <a:rPr b="1" lang="en" sz="1500">
                          <a:latin typeface="Times New Roman"/>
                          <a:ea typeface="Times New Roman"/>
                          <a:cs typeface="Times New Roman"/>
                          <a:sym typeface="Times New Roman"/>
                        </a:rPr>
                        <a:t>M</a:t>
                      </a:r>
                      <a:r>
                        <a:rPr b="1" lang="en" sz="1500">
                          <a:latin typeface="Times New Roman"/>
                          <a:ea typeface="Times New Roman"/>
                          <a:cs typeface="Times New Roman"/>
                          <a:sym typeface="Times New Roman"/>
                        </a:rPr>
                        <a:t>odel</a:t>
                      </a:r>
                      <a:endParaRPr b="1"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500">
                          <a:latin typeface="Times New Roman"/>
                          <a:ea typeface="Times New Roman"/>
                          <a:cs typeface="Times New Roman"/>
                          <a:sym typeface="Times New Roman"/>
                        </a:rPr>
                        <a:t>A</a:t>
                      </a:r>
                      <a:r>
                        <a:rPr b="1" lang="en" sz="1500">
                          <a:latin typeface="Times New Roman"/>
                          <a:ea typeface="Times New Roman"/>
                          <a:cs typeface="Times New Roman"/>
                          <a:sym typeface="Times New Roman"/>
                        </a:rPr>
                        <a:t>ccuracy</a:t>
                      </a:r>
                      <a:endParaRPr b="1"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500">
                          <a:latin typeface="Times New Roman"/>
                          <a:ea typeface="Times New Roman"/>
                          <a:cs typeface="Times New Roman"/>
                          <a:sym typeface="Times New Roman"/>
                        </a:rPr>
                        <a:t>AUC</a:t>
                      </a:r>
                      <a:endParaRPr b="1"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kNN (k=8)</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0.71</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0.78</a:t>
                      </a:r>
                      <a:endParaRPr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Logistic Regression</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0.62</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0.70</a:t>
                      </a:r>
                      <a:endParaRPr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Decision Tree</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0.76</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0.83</a:t>
                      </a:r>
                      <a:endParaRPr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Random </a:t>
                      </a:r>
                      <a:r>
                        <a:rPr lang="en" sz="1500">
                          <a:latin typeface="Times New Roman"/>
                          <a:ea typeface="Times New Roman"/>
                          <a:cs typeface="Times New Roman"/>
                          <a:sym typeface="Times New Roman"/>
                        </a:rPr>
                        <a:t>Forest</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0.79</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0.87</a:t>
                      </a:r>
                      <a:endParaRPr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XGBoost</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0.82</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0.88</a:t>
                      </a:r>
                      <a:endParaRPr sz="1500">
                        <a:latin typeface="Times New Roman"/>
                        <a:ea typeface="Times New Roman"/>
                        <a:cs typeface="Times New Roman"/>
                        <a:sym typeface="Times New Roman"/>
                      </a:endParaRPr>
                    </a:p>
                  </a:txBody>
                  <a:tcPr marT="91425" marB="91425" marR="91425" marL="91425"/>
                </a:tc>
              </a:tr>
              <a:tr h="381000">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Neural Net (Keras)</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0.69</a:t>
                      </a:r>
                      <a:endParaRPr sz="15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1500">
                          <a:latin typeface="Times New Roman"/>
                          <a:ea typeface="Times New Roman"/>
                          <a:cs typeface="Times New Roman"/>
                          <a:sym typeface="Times New Roman"/>
                        </a:rPr>
                        <a:t>0.77</a:t>
                      </a:r>
                      <a:endParaRPr sz="1500">
                        <a:latin typeface="Times New Roman"/>
                        <a:ea typeface="Times New Roman"/>
                        <a:cs typeface="Times New Roman"/>
                        <a:sym typeface="Times New Roman"/>
                      </a:endParaRPr>
                    </a:p>
                  </a:txBody>
                  <a:tcPr marT="91425" marB="91425" marR="91425" marL="91425"/>
                </a:tc>
              </a:tr>
            </a:tbl>
          </a:graphicData>
        </a:graphic>
      </p:graphicFrame>
      <p:sp>
        <p:nvSpPr>
          <p:cNvPr id="275" name="Google Shape;275;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21"/>
          <p:cNvSpPr txBox="1"/>
          <p:nvPr>
            <p:ph idx="2" type="body"/>
          </p:nvPr>
        </p:nvSpPr>
        <p:spPr>
          <a:xfrm>
            <a:off x="4829650" y="1595228"/>
            <a:ext cx="4038600" cy="31086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Stress is a common feeling among college students (~63%)</a:t>
            </a:r>
            <a:endParaRPr sz="1800">
              <a:solidFill>
                <a:schemeClr val="dk1"/>
              </a:solidFill>
              <a:latin typeface="Times New Roman"/>
              <a:ea typeface="Times New Roman"/>
              <a:cs typeface="Times New Roman"/>
              <a:sym typeface="Times New Roman"/>
            </a:endParaRPr>
          </a:p>
          <a:p>
            <a:pPr indent="-342900" lvl="0" marL="457200" rtl="0" algn="l">
              <a:lnSpc>
                <a:spcPct val="115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Stress can impact long-term emotional and mental well-</a:t>
            </a:r>
            <a:r>
              <a:rPr lang="en" sz="1800">
                <a:solidFill>
                  <a:schemeClr val="dk1"/>
                </a:solidFill>
                <a:latin typeface="Times New Roman"/>
                <a:ea typeface="Times New Roman"/>
                <a:cs typeface="Times New Roman"/>
                <a:sym typeface="Times New Roman"/>
              </a:rPr>
              <a:t>being </a:t>
            </a:r>
            <a:endParaRPr sz="1800">
              <a:solidFill>
                <a:schemeClr val="dk1"/>
              </a:solidFill>
              <a:latin typeface="Times New Roman"/>
              <a:ea typeface="Times New Roman"/>
              <a:cs typeface="Times New Roman"/>
              <a:sym typeface="Times New Roman"/>
            </a:endParaRPr>
          </a:p>
          <a:p>
            <a:pPr indent="0" lvl="0" marL="457200" rtl="0" algn="l">
              <a:lnSpc>
                <a:spcPct val="115000"/>
              </a:lnSpc>
              <a:spcBef>
                <a:spcPts val="160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lnSpc>
                <a:spcPct val="115000"/>
              </a:lnSpc>
              <a:spcBef>
                <a:spcPts val="1600"/>
              </a:spcBef>
              <a:spcAft>
                <a:spcPts val="1600"/>
              </a:spcAft>
              <a:buNone/>
            </a:pPr>
            <a:r>
              <a:t/>
            </a:r>
            <a:endParaRPr>
              <a:latin typeface="Times New Roman"/>
              <a:ea typeface="Times New Roman"/>
              <a:cs typeface="Times New Roman"/>
              <a:sym typeface="Times New Roman"/>
            </a:endParaRPr>
          </a:p>
        </p:txBody>
      </p:sp>
      <p:sp>
        <p:nvSpPr>
          <p:cNvPr id="95" name="Google Shape;95;p21"/>
          <p:cNvSpPr txBox="1"/>
          <p:nvPr/>
        </p:nvSpPr>
        <p:spPr>
          <a:xfrm>
            <a:off x="533400" y="4781575"/>
            <a:ext cx="8287200" cy="26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Times New Roman"/>
                <a:ea typeface="Times New Roman"/>
                <a:cs typeface="Times New Roman"/>
                <a:sym typeface="Times New Roman"/>
              </a:rPr>
              <a:t>N. J. LeBlanc and L. Marques (2019, May 28). “Anxiety in college: What we know and how to cope” [Online]. Available:</a:t>
            </a:r>
            <a:r>
              <a:rPr lang="en" sz="1000">
                <a:solidFill>
                  <a:schemeClr val="hlink"/>
                </a:solidFill>
                <a:uFill>
                  <a:noFill/>
                </a:uFill>
                <a:latin typeface="Times New Roman"/>
                <a:ea typeface="Times New Roman"/>
                <a:cs typeface="Times New Roman"/>
                <a:sym typeface="Times New Roman"/>
                <a:hlinkClick r:id="rId3"/>
              </a:rPr>
              <a:t> https://www.health.harvard.edu/</a:t>
            </a:r>
            <a:endParaRPr sz="1000">
              <a:latin typeface="Calibri"/>
              <a:ea typeface="Calibri"/>
              <a:cs typeface="Calibri"/>
              <a:sym typeface="Calibri"/>
            </a:endParaRPr>
          </a:p>
        </p:txBody>
      </p:sp>
      <p:pic>
        <p:nvPicPr>
          <p:cNvPr id="96" name="Google Shape;96;p21"/>
          <p:cNvPicPr preferRelativeResize="0"/>
          <p:nvPr/>
        </p:nvPicPr>
        <p:blipFill rotWithShape="1">
          <a:blip r:embed="rId4">
            <a:alphaModFix/>
          </a:blip>
          <a:srcRect b="0" l="2132" r="7140" t="0"/>
          <a:stretch/>
        </p:blipFill>
        <p:spPr>
          <a:xfrm>
            <a:off x="888800" y="1601400"/>
            <a:ext cx="3871600" cy="2581650"/>
          </a:xfrm>
          <a:prstGeom prst="rect">
            <a:avLst/>
          </a:prstGeom>
          <a:noFill/>
          <a:ln>
            <a:noFill/>
          </a:ln>
        </p:spPr>
      </p:pic>
      <p:sp>
        <p:nvSpPr>
          <p:cNvPr id="97" name="Google Shape;97;p21"/>
          <p:cNvSpPr txBox="1"/>
          <p:nvPr/>
        </p:nvSpPr>
        <p:spPr>
          <a:xfrm>
            <a:off x="831300" y="850175"/>
            <a:ext cx="74814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Problem</a:t>
            </a:r>
            <a:endParaRPr sz="2400">
              <a:latin typeface="Times New Roman"/>
              <a:ea typeface="Times New Roman"/>
              <a:cs typeface="Times New Roman"/>
              <a:sym typeface="Times New Roman"/>
            </a:endParaRPr>
          </a:p>
        </p:txBody>
      </p:sp>
      <p:sp>
        <p:nvSpPr>
          <p:cNvPr id="98" name="Google Shape;98;p21"/>
          <p:cNvSpPr txBox="1"/>
          <p:nvPr/>
        </p:nvSpPr>
        <p:spPr>
          <a:xfrm>
            <a:off x="5085325" y="3107050"/>
            <a:ext cx="3467700" cy="1128900"/>
          </a:xfrm>
          <a:prstGeom prst="rect">
            <a:avLst/>
          </a:prstGeom>
          <a:solidFill>
            <a:srgbClr val="BF5700"/>
          </a:solid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u="sng">
                <a:solidFill>
                  <a:schemeClr val="lt1"/>
                </a:solidFill>
                <a:latin typeface="Times New Roman"/>
                <a:ea typeface="Times New Roman"/>
                <a:cs typeface="Times New Roman"/>
                <a:sym typeface="Times New Roman"/>
              </a:rPr>
              <a:t>Our Goal</a:t>
            </a:r>
            <a:endParaRPr b="1" sz="1800" u="sng">
              <a:solidFill>
                <a:schemeClr val="lt1"/>
              </a:solidFill>
              <a:latin typeface="Times New Roman"/>
              <a:ea typeface="Times New Roman"/>
              <a:cs typeface="Times New Roman"/>
              <a:sym typeface="Times New Roman"/>
            </a:endParaRPr>
          </a:p>
          <a:p>
            <a:pPr indent="0" lvl="0" marL="0" rtl="0" algn="ctr">
              <a:lnSpc>
                <a:spcPct val="115000"/>
              </a:lnSpc>
              <a:spcBef>
                <a:spcPts val="0"/>
              </a:spcBef>
              <a:spcAft>
                <a:spcPts val="1600"/>
              </a:spcAft>
              <a:buNone/>
            </a:pPr>
            <a:r>
              <a:rPr lang="en" sz="1800">
                <a:solidFill>
                  <a:schemeClr val="lt1"/>
                </a:solidFill>
                <a:latin typeface="Times New Roman"/>
                <a:ea typeface="Times New Roman"/>
                <a:cs typeface="Times New Roman"/>
                <a:sym typeface="Times New Roman"/>
              </a:rPr>
              <a:t>Make students more aware of their stress so they can handle it better </a:t>
            </a:r>
            <a:endParaRPr>
              <a:solidFill>
                <a:schemeClr val="lt1"/>
              </a:solidFill>
              <a:latin typeface="Calibri"/>
              <a:ea typeface="Calibri"/>
              <a:cs typeface="Calibri"/>
              <a:sym typeface="Calibri"/>
            </a:endParaRPr>
          </a:p>
        </p:txBody>
      </p:sp>
      <p:sp>
        <p:nvSpPr>
          <p:cNvPr id="99" name="Google Shape;99;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888888"/>
                </a:solidFill>
                <a:latin typeface="Times New Roman"/>
                <a:ea typeface="Times New Roman"/>
                <a:cs typeface="Times New Roman"/>
                <a:sym typeface="Times New Roman"/>
              </a:rPr>
              <a:t>‹#›</a:t>
            </a:fld>
            <a:endParaRPr>
              <a:solidFill>
                <a:srgbClr val="888888"/>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39"/>
          <p:cNvPicPr preferRelativeResize="0"/>
          <p:nvPr/>
        </p:nvPicPr>
        <p:blipFill>
          <a:blip r:embed="rId3">
            <a:alphaModFix/>
          </a:blip>
          <a:stretch>
            <a:fillRect/>
          </a:stretch>
        </p:blipFill>
        <p:spPr>
          <a:xfrm>
            <a:off x="152400" y="1172600"/>
            <a:ext cx="8839203" cy="3500550"/>
          </a:xfrm>
          <a:prstGeom prst="rect">
            <a:avLst/>
          </a:prstGeom>
          <a:noFill/>
          <a:ln>
            <a:noFill/>
          </a:ln>
        </p:spPr>
      </p:pic>
      <p:sp>
        <p:nvSpPr>
          <p:cNvPr id="281" name="Google Shape;281;p39"/>
          <p:cNvSpPr txBox="1"/>
          <p:nvPr/>
        </p:nvSpPr>
        <p:spPr>
          <a:xfrm>
            <a:off x="2862225" y="471050"/>
            <a:ext cx="3542400" cy="82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Depth 3 Decision Tree for Explainability</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Accuracy: 0.71</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AUC: 0.76</a:t>
            </a:r>
            <a:endParaRPr>
              <a:latin typeface="Times New Roman"/>
              <a:ea typeface="Times New Roman"/>
              <a:cs typeface="Times New Roman"/>
              <a:sym typeface="Times New Roman"/>
            </a:endParaRPr>
          </a:p>
        </p:txBody>
      </p:sp>
      <p:sp>
        <p:nvSpPr>
          <p:cNvPr id="282" name="Google Shape;282;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0"/>
          <p:cNvSpPr txBox="1"/>
          <p:nvPr/>
        </p:nvSpPr>
        <p:spPr>
          <a:xfrm>
            <a:off x="3817925" y="2836775"/>
            <a:ext cx="3976800" cy="1513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latin typeface="Times New Roman"/>
                <a:ea typeface="Times New Roman"/>
                <a:cs typeface="Times New Roman"/>
                <a:sym typeface="Times New Roman"/>
              </a:rPr>
              <a:t>Homescreen</a:t>
            </a:r>
            <a:endParaRPr sz="18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Went with a low stress home screen for the most comfortable experience possible</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288" name="Google Shape;288;p40"/>
          <p:cNvSpPr txBox="1"/>
          <p:nvPr/>
        </p:nvSpPr>
        <p:spPr>
          <a:xfrm>
            <a:off x="3817925" y="1138925"/>
            <a:ext cx="3976800" cy="1615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latin typeface="Times New Roman"/>
                <a:ea typeface="Times New Roman"/>
                <a:cs typeface="Times New Roman"/>
                <a:sym typeface="Times New Roman"/>
              </a:rPr>
              <a:t>iOS Application: Porterable</a:t>
            </a:r>
            <a:endParaRPr sz="18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Integrated with hardware for seamless experience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Provides </a:t>
            </a:r>
            <a:r>
              <a:rPr lang="en">
                <a:latin typeface="Times New Roman"/>
                <a:ea typeface="Times New Roman"/>
                <a:cs typeface="Times New Roman"/>
                <a:sym typeface="Times New Roman"/>
              </a:rPr>
              <a:t>accessible</a:t>
            </a:r>
            <a:r>
              <a:rPr lang="en">
                <a:latin typeface="Times New Roman"/>
                <a:ea typeface="Times New Roman"/>
                <a:cs typeface="Times New Roman"/>
                <a:sym typeface="Times New Roman"/>
              </a:rPr>
              <a:t> data visualization</a:t>
            </a:r>
            <a:endParaRPr>
              <a:latin typeface="Times New Roman"/>
              <a:ea typeface="Times New Roman"/>
              <a:cs typeface="Times New Roman"/>
              <a:sym typeface="Times New Roman"/>
            </a:endParaRPr>
          </a:p>
        </p:txBody>
      </p:sp>
      <p:pic>
        <p:nvPicPr>
          <p:cNvPr id="289" name="Google Shape;289;p40"/>
          <p:cNvPicPr preferRelativeResize="0"/>
          <p:nvPr/>
        </p:nvPicPr>
        <p:blipFill>
          <a:blip r:embed="rId3">
            <a:alphaModFix/>
          </a:blip>
          <a:stretch>
            <a:fillRect/>
          </a:stretch>
        </p:blipFill>
        <p:spPr>
          <a:xfrm>
            <a:off x="1176398" y="1138925"/>
            <a:ext cx="1772300" cy="3169200"/>
          </a:xfrm>
          <a:prstGeom prst="rect">
            <a:avLst/>
          </a:prstGeom>
          <a:noFill/>
          <a:ln>
            <a:noFill/>
          </a:ln>
        </p:spPr>
      </p:pic>
      <p:sp>
        <p:nvSpPr>
          <p:cNvPr id="290" name="Google Shape;290;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41"/>
          <p:cNvSpPr txBox="1"/>
          <p:nvPr/>
        </p:nvSpPr>
        <p:spPr>
          <a:xfrm>
            <a:off x="6636175" y="979725"/>
            <a:ext cx="2274000" cy="3217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latin typeface="Times New Roman"/>
                <a:ea typeface="Times New Roman"/>
                <a:cs typeface="Times New Roman"/>
                <a:sym typeface="Times New Roman"/>
              </a:rPr>
              <a:t>Graph Visualization</a:t>
            </a:r>
            <a:endParaRPr sz="18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Line graph for easy readability</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Allows user to access different data from hardware along with stress levels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Filtering options for time periods</a:t>
            </a:r>
            <a:endParaRPr>
              <a:latin typeface="Times New Roman"/>
              <a:ea typeface="Times New Roman"/>
              <a:cs typeface="Times New Roman"/>
              <a:sym typeface="Times New Roman"/>
            </a:endParaRPr>
          </a:p>
        </p:txBody>
      </p:sp>
      <p:pic>
        <p:nvPicPr>
          <p:cNvPr id="296" name="Google Shape;296;p41"/>
          <p:cNvPicPr preferRelativeResize="0"/>
          <p:nvPr/>
        </p:nvPicPr>
        <p:blipFill>
          <a:blip r:embed="rId3">
            <a:alphaModFix/>
          </a:blip>
          <a:stretch>
            <a:fillRect/>
          </a:stretch>
        </p:blipFill>
        <p:spPr>
          <a:xfrm>
            <a:off x="4533900" y="844925"/>
            <a:ext cx="1949874" cy="3486769"/>
          </a:xfrm>
          <a:prstGeom prst="rect">
            <a:avLst/>
          </a:prstGeom>
          <a:noFill/>
          <a:ln>
            <a:noFill/>
          </a:ln>
        </p:spPr>
      </p:pic>
      <p:sp>
        <p:nvSpPr>
          <p:cNvPr id="297" name="Google Shape;297;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298" name="Google Shape;298;p41"/>
          <p:cNvPicPr preferRelativeResize="0"/>
          <p:nvPr/>
        </p:nvPicPr>
        <p:blipFill>
          <a:blip r:embed="rId4">
            <a:alphaModFix/>
          </a:blip>
          <a:stretch>
            <a:fillRect/>
          </a:stretch>
        </p:blipFill>
        <p:spPr>
          <a:xfrm>
            <a:off x="370775" y="844925"/>
            <a:ext cx="1949874" cy="3476324"/>
          </a:xfrm>
          <a:prstGeom prst="rect">
            <a:avLst/>
          </a:prstGeom>
          <a:noFill/>
          <a:ln>
            <a:noFill/>
          </a:ln>
        </p:spPr>
      </p:pic>
      <p:pic>
        <p:nvPicPr>
          <p:cNvPr id="299" name="Google Shape;299;p41"/>
          <p:cNvPicPr preferRelativeResize="0"/>
          <p:nvPr/>
        </p:nvPicPr>
        <p:blipFill>
          <a:blip r:embed="rId5">
            <a:alphaModFix/>
          </a:blip>
          <a:stretch>
            <a:fillRect/>
          </a:stretch>
        </p:blipFill>
        <p:spPr>
          <a:xfrm>
            <a:off x="2431625" y="844925"/>
            <a:ext cx="1949875" cy="34722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000"/>
                                        <p:tgtEl>
                                          <p:spTgt spid="2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42"/>
          <p:cNvPicPr preferRelativeResize="0"/>
          <p:nvPr/>
        </p:nvPicPr>
        <p:blipFill>
          <a:blip r:embed="rId3">
            <a:alphaModFix/>
          </a:blip>
          <a:stretch>
            <a:fillRect/>
          </a:stretch>
        </p:blipFill>
        <p:spPr>
          <a:xfrm>
            <a:off x="2646500" y="921850"/>
            <a:ext cx="2108401" cy="3748901"/>
          </a:xfrm>
          <a:prstGeom prst="rect">
            <a:avLst/>
          </a:prstGeom>
          <a:noFill/>
          <a:ln>
            <a:noFill/>
          </a:ln>
        </p:spPr>
      </p:pic>
      <p:sp>
        <p:nvSpPr>
          <p:cNvPr id="305" name="Google Shape;305;p42"/>
          <p:cNvSpPr txBox="1"/>
          <p:nvPr/>
        </p:nvSpPr>
        <p:spPr>
          <a:xfrm>
            <a:off x="5242075" y="1716450"/>
            <a:ext cx="3105300" cy="171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latin typeface="Times New Roman"/>
                <a:ea typeface="Times New Roman"/>
                <a:cs typeface="Times New Roman"/>
                <a:sym typeface="Times New Roman"/>
              </a:rPr>
              <a:t>Calendar View</a:t>
            </a:r>
            <a:endParaRPr sz="18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More human friendly way of visualizing recent stress</a:t>
            </a:r>
            <a:endParaRPr>
              <a:latin typeface="Times New Roman"/>
              <a:ea typeface="Times New Roman"/>
              <a:cs typeface="Times New Roman"/>
              <a:sym typeface="Times New Roman"/>
            </a:endParaRPr>
          </a:p>
        </p:txBody>
      </p:sp>
      <p:pic>
        <p:nvPicPr>
          <p:cNvPr id="306" name="Google Shape;306;p42"/>
          <p:cNvPicPr preferRelativeResize="0"/>
          <p:nvPr/>
        </p:nvPicPr>
        <p:blipFill>
          <a:blip r:embed="rId4">
            <a:alphaModFix/>
          </a:blip>
          <a:stretch>
            <a:fillRect/>
          </a:stretch>
        </p:blipFill>
        <p:spPr>
          <a:xfrm>
            <a:off x="371550" y="919038"/>
            <a:ext cx="2108401" cy="3754528"/>
          </a:xfrm>
          <a:prstGeom prst="rect">
            <a:avLst/>
          </a:prstGeom>
          <a:noFill/>
          <a:ln>
            <a:noFill/>
          </a:ln>
        </p:spPr>
      </p:pic>
      <p:sp>
        <p:nvSpPr>
          <p:cNvPr id="307" name="Google Shape;307;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0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pic>
        <p:nvPicPr>
          <p:cNvPr id="312" name="Google Shape;312;p43"/>
          <p:cNvPicPr preferRelativeResize="0"/>
          <p:nvPr/>
        </p:nvPicPr>
        <p:blipFill>
          <a:blip r:embed="rId3">
            <a:alphaModFix/>
          </a:blip>
          <a:stretch>
            <a:fillRect/>
          </a:stretch>
        </p:blipFill>
        <p:spPr>
          <a:xfrm>
            <a:off x="1161100" y="1000125"/>
            <a:ext cx="1838325" cy="3286125"/>
          </a:xfrm>
          <a:prstGeom prst="rect">
            <a:avLst/>
          </a:prstGeom>
          <a:noFill/>
          <a:ln>
            <a:noFill/>
          </a:ln>
        </p:spPr>
      </p:pic>
      <p:sp>
        <p:nvSpPr>
          <p:cNvPr id="313" name="Google Shape;313;p43"/>
          <p:cNvSpPr txBox="1"/>
          <p:nvPr/>
        </p:nvSpPr>
        <p:spPr>
          <a:xfrm>
            <a:off x="5917475" y="1547695"/>
            <a:ext cx="2274000" cy="2048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latin typeface="Times New Roman"/>
                <a:ea typeface="Times New Roman"/>
                <a:cs typeface="Times New Roman"/>
                <a:sym typeface="Times New Roman"/>
              </a:rPr>
              <a:t>Activities Tab</a:t>
            </a:r>
            <a:endParaRPr sz="18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Integrated breathing exercise</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Links to other stress reducing activities</a:t>
            </a:r>
            <a:endParaRPr>
              <a:latin typeface="Times New Roman"/>
              <a:ea typeface="Times New Roman"/>
              <a:cs typeface="Times New Roman"/>
              <a:sym typeface="Times New Roman"/>
            </a:endParaRPr>
          </a:p>
        </p:txBody>
      </p:sp>
      <p:grpSp>
        <p:nvGrpSpPr>
          <p:cNvPr id="314" name="Google Shape;314;p43"/>
          <p:cNvGrpSpPr/>
          <p:nvPr/>
        </p:nvGrpSpPr>
        <p:grpSpPr>
          <a:xfrm>
            <a:off x="3273400" y="1000125"/>
            <a:ext cx="1902775" cy="3372726"/>
            <a:chOff x="3273400" y="1000125"/>
            <a:chExt cx="1902775" cy="3372726"/>
          </a:xfrm>
        </p:grpSpPr>
        <p:pic>
          <p:nvPicPr>
            <p:cNvPr id="315" name="Google Shape;315;p43"/>
            <p:cNvPicPr preferRelativeResize="0"/>
            <p:nvPr/>
          </p:nvPicPr>
          <p:blipFill>
            <a:blip r:embed="rId4">
              <a:alphaModFix/>
            </a:blip>
            <a:stretch>
              <a:fillRect/>
            </a:stretch>
          </p:blipFill>
          <p:spPr>
            <a:xfrm>
              <a:off x="3273400" y="1000125"/>
              <a:ext cx="1896225" cy="3372726"/>
            </a:xfrm>
            <a:prstGeom prst="rect">
              <a:avLst/>
            </a:prstGeom>
            <a:noFill/>
            <a:ln>
              <a:noFill/>
            </a:ln>
          </p:spPr>
        </p:pic>
        <p:pic>
          <p:nvPicPr>
            <p:cNvPr id="316" name="Google Shape;316;p43"/>
            <p:cNvPicPr preferRelativeResize="0"/>
            <p:nvPr/>
          </p:nvPicPr>
          <p:blipFill rotWithShape="1">
            <a:blip r:embed="rId5">
              <a:alphaModFix/>
            </a:blip>
            <a:srcRect b="15680" l="25967" r="24981" t="14937"/>
            <a:stretch/>
          </p:blipFill>
          <p:spPr>
            <a:xfrm>
              <a:off x="3279949" y="1334475"/>
              <a:ext cx="1896226" cy="3038375"/>
            </a:xfrm>
            <a:prstGeom prst="rect">
              <a:avLst/>
            </a:prstGeom>
            <a:noFill/>
            <a:ln>
              <a:noFill/>
            </a:ln>
          </p:spPr>
        </p:pic>
      </p:grpSp>
      <p:sp>
        <p:nvSpPr>
          <p:cNvPr id="317" name="Google Shape;317;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44"/>
          <p:cNvSpPr txBox="1"/>
          <p:nvPr/>
        </p:nvSpPr>
        <p:spPr>
          <a:xfrm>
            <a:off x="6636175" y="979725"/>
            <a:ext cx="2274000" cy="3600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latin typeface="Times New Roman"/>
                <a:ea typeface="Times New Roman"/>
                <a:cs typeface="Times New Roman"/>
                <a:sym typeface="Times New Roman"/>
              </a:rPr>
              <a:t>Settings Page</a:t>
            </a:r>
            <a:endParaRPr sz="1800">
              <a:solidFill>
                <a:schemeClr val="dk1"/>
              </a:solidFill>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Blurbs to find out more about the team and the project</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A button to train the machine learning model, and analyze its output from given inputs</a:t>
            </a:r>
            <a:endParaRPr>
              <a:latin typeface="Times New Roman"/>
              <a:ea typeface="Times New Roman"/>
              <a:cs typeface="Times New Roman"/>
              <a:sym typeface="Times New Roman"/>
            </a:endParaRPr>
          </a:p>
        </p:txBody>
      </p:sp>
      <p:pic>
        <p:nvPicPr>
          <p:cNvPr id="323" name="Google Shape;323;p44"/>
          <p:cNvPicPr preferRelativeResize="0"/>
          <p:nvPr/>
        </p:nvPicPr>
        <p:blipFill rotWithShape="1">
          <a:blip r:embed="rId3">
            <a:alphaModFix/>
          </a:blip>
          <a:srcRect b="43607" l="0" r="0" t="0"/>
          <a:stretch/>
        </p:blipFill>
        <p:spPr>
          <a:xfrm>
            <a:off x="2431625" y="2809945"/>
            <a:ext cx="1949874" cy="1960350"/>
          </a:xfrm>
          <a:prstGeom prst="rect">
            <a:avLst/>
          </a:prstGeom>
          <a:noFill/>
          <a:ln>
            <a:noFill/>
          </a:ln>
        </p:spPr>
      </p:pic>
      <p:pic>
        <p:nvPicPr>
          <p:cNvPr id="324" name="Google Shape;324;p44"/>
          <p:cNvPicPr preferRelativeResize="0"/>
          <p:nvPr/>
        </p:nvPicPr>
        <p:blipFill rotWithShape="1">
          <a:blip r:embed="rId4">
            <a:alphaModFix/>
          </a:blip>
          <a:srcRect b="43627" l="0" r="0" t="0"/>
          <a:stretch/>
        </p:blipFill>
        <p:spPr>
          <a:xfrm>
            <a:off x="2431625" y="849600"/>
            <a:ext cx="1949875" cy="1960350"/>
          </a:xfrm>
          <a:prstGeom prst="rect">
            <a:avLst/>
          </a:prstGeom>
          <a:noFill/>
          <a:ln>
            <a:noFill/>
          </a:ln>
        </p:spPr>
      </p:pic>
      <p:sp>
        <p:nvSpPr>
          <p:cNvPr id="325" name="Google Shape;32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pic>
        <p:nvPicPr>
          <p:cNvPr id="326" name="Google Shape;326;p44"/>
          <p:cNvPicPr preferRelativeResize="0"/>
          <p:nvPr/>
        </p:nvPicPr>
        <p:blipFill>
          <a:blip r:embed="rId5">
            <a:alphaModFix/>
          </a:blip>
          <a:stretch>
            <a:fillRect/>
          </a:stretch>
        </p:blipFill>
        <p:spPr>
          <a:xfrm>
            <a:off x="189630" y="849600"/>
            <a:ext cx="2089594" cy="3731025"/>
          </a:xfrm>
          <a:prstGeom prst="rect">
            <a:avLst/>
          </a:prstGeom>
          <a:noFill/>
          <a:ln>
            <a:noFill/>
          </a:ln>
        </p:spPr>
      </p:pic>
      <p:pic>
        <p:nvPicPr>
          <p:cNvPr id="327" name="Google Shape;327;p44"/>
          <p:cNvPicPr preferRelativeResize="0"/>
          <p:nvPr/>
        </p:nvPicPr>
        <p:blipFill>
          <a:blip r:embed="rId6">
            <a:alphaModFix/>
          </a:blip>
          <a:stretch>
            <a:fillRect/>
          </a:stretch>
        </p:blipFill>
        <p:spPr>
          <a:xfrm>
            <a:off x="4533900" y="847525"/>
            <a:ext cx="2109476" cy="3735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pic>
        <p:nvPicPr>
          <p:cNvPr id="332" name="Google Shape;332;p45"/>
          <p:cNvPicPr preferRelativeResize="0"/>
          <p:nvPr/>
        </p:nvPicPr>
        <p:blipFill rotWithShape="1">
          <a:blip r:embed="rId3">
            <a:alphaModFix/>
          </a:blip>
          <a:srcRect b="0" l="6934" r="13181" t="0"/>
          <a:stretch/>
        </p:blipFill>
        <p:spPr>
          <a:xfrm rot="10799990">
            <a:off x="1481047" y="853400"/>
            <a:ext cx="2518803" cy="4204247"/>
          </a:xfrm>
          <a:prstGeom prst="rect">
            <a:avLst/>
          </a:prstGeom>
          <a:noFill/>
          <a:ln>
            <a:noFill/>
          </a:ln>
        </p:spPr>
      </p:pic>
      <p:pic>
        <p:nvPicPr>
          <p:cNvPr id="333" name="Google Shape;333;p45"/>
          <p:cNvPicPr preferRelativeResize="0"/>
          <p:nvPr/>
        </p:nvPicPr>
        <p:blipFill rotWithShape="1">
          <a:blip r:embed="rId4">
            <a:alphaModFix/>
          </a:blip>
          <a:srcRect b="0" l="5877" r="12489" t="0"/>
          <a:stretch/>
        </p:blipFill>
        <p:spPr>
          <a:xfrm>
            <a:off x="5082999" y="892599"/>
            <a:ext cx="2574029" cy="4204247"/>
          </a:xfrm>
          <a:prstGeom prst="rect">
            <a:avLst/>
          </a:prstGeom>
          <a:noFill/>
          <a:ln>
            <a:noFill/>
          </a:ln>
        </p:spPr>
      </p:pic>
      <p:sp>
        <p:nvSpPr>
          <p:cNvPr id="334" name="Google Shape;334;p45"/>
          <p:cNvSpPr txBox="1"/>
          <p:nvPr>
            <p:ph type="title"/>
          </p:nvPr>
        </p:nvSpPr>
        <p:spPr>
          <a:xfrm>
            <a:off x="1381600" y="205150"/>
            <a:ext cx="27177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solidFill>
                  <a:srgbClr val="000000"/>
                </a:solidFill>
                <a:latin typeface="Times New Roman"/>
                <a:ea typeface="Times New Roman"/>
                <a:cs typeface="Times New Roman"/>
                <a:sym typeface="Times New Roman"/>
              </a:rPr>
              <a:t>Front of Glove</a:t>
            </a:r>
            <a:endParaRPr sz="3000">
              <a:solidFill>
                <a:srgbClr val="000000"/>
              </a:solidFill>
              <a:latin typeface="Times New Roman"/>
              <a:ea typeface="Times New Roman"/>
              <a:cs typeface="Times New Roman"/>
              <a:sym typeface="Times New Roman"/>
            </a:endParaRPr>
          </a:p>
        </p:txBody>
      </p:sp>
      <p:sp>
        <p:nvSpPr>
          <p:cNvPr id="335" name="Google Shape;335;p45"/>
          <p:cNvSpPr txBox="1"/>
          <p:nvPr>
            <p:ph type="title"/>
          </p:nvPr>
        </p:nvSpPr>
        <p:spPr>
          <a:xfrm>
            <a:off x="5110626" y="223687"/>
            <a:ext cx="25740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solidFill>
                  <a:srgbClr val="000000"/>
                </a:solidFill>
                <a:latin typeface="Times New Roman"/>
                <a:ea typeface="Times New Roman"/>
                <a:cs typeface="Times New Roman"/>
                <a:sym typeface="Times New Roman"/>
              </a:rPr>
              <a:t>Back</a:t>
            </a:r>
            <a:r>
              <a:rPr lang="en" sz="3000">
                <a:solidFill>
                  <a:srgbClr val="000000"/>
                </a:solidFill>
                <a:latin typeface="Times New Roman"/>
                <a:ea typeface="Times New Roman"/>
                <a:cs typeface="Times New Roman"/>
                <a:sym typeface="Times New Roman"/>
              </a:rPr>
              <a:t> of Glove</a:t>
            </a:r>
            <a:endParaRPr sz="3000">
              <a:solidFill>
                <a:srgbClr val="000000"/>
              </a:solidFill>
              <a:latin typeface="Times New Roman"/>
              <a:ea typeface="Times New Roman"/>
              <a:cs typeface="Times New Roman"/>
              <a:sym typeface="Times New Roman"/>
            </a:endParaRPr>
          </a:p>
        </p:txBody>
      </p:sp>
      <p:sp>
        <p:nvSpPr>
          <p:cNvPr id="336" name="Google Shape;336;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888888"/>
                </a:solidFill>
                <a:latin typeface="Times New Roman"/>
                <a:ea typeface="Times New Roman"/>
                <a:cs typeface="Times New Roman"/>
                <a:sym typeface="Times New Roman"/>
              </a:rPr>
              <a:t>‹#›</a:t>
            </a:fld>
            <a:endParaRPr>
              <a:solidFill>
                <a:srgbClr val="888888"/>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46"/>
          <p:cNvPicPr preferRelativeResize="0"/>
          <p:nvPr/>
        </p:nvPicPr>
        <p:blipFill>
          <a:blip r:embed="rId3">
            <a:alphaModFix/>
          </a:blip>
          <a:stretch>
            <a:fillRect/>
          </a:stretch>
        </p:blipFill>
        <p:spPr>
          <a:xfrm>
            <a:off x="361950" y="1741225"/>
            <a:ext cx="4133850" cy="2667000"/>
          </a:xfrm>
          <a:prstGeom prst="rect">
            <a:avLst/>
          </a:prstGeom>
          <a:noFill/>
          <a:ln>
            <a:noFill/>
          </a:ln>
        </p:spPr>
      </p:pic>
      <p:pic>
        <p:nvPicPr>
          <p:cNvPr id="342" name="Google Shape;342;p46"/>
          <p:cNvPicPr preferRelativeResize="0"/>
          <p:nvPr/>
        </p:nvPicPr>
        <p:blipFill rotWithShape="1">
          <a:blip r:embed="rId4">
            <a:alphaModFix/>
          </a:blip>
          <a:srcRect b="15854" l="17632" r="16991" t="11649"/>
          <a:stretch/>
        </p:blipFill>
        <p:spPr>
          <a:xfrm>
            <a:off x="4572000" y="1741225"/>
            <a:ext cx="4212550" cy="2667000"/>
          </a:xfrm>
          <a:prstGeom prst="rect">
            <a:avLst/>
          </a:prstGeom>
          <a:noFill/>
          <a:ln>
            <a:noFill/>
          </a:ln>
        </p:spPr>
      </p:pic>
      <p:sp>
        <p:nvSpPr>
          <p:cNvPr id="343" name="Google Shape;343;p46"/>
          <p:cNvSpPr txBox="1"/>
          <p:nvPr/>
        </p:nvSpPr>
        <p:spPr>
          <a:xfrm>
            <a:off x="540050" y="850175"/>
            <a:ext cx="74814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3D Printed Case</a:t>
            </a:r>
            <a:r>
              <a:rPr lang="en" sz="3000">
                <a:latin typeface="Maven Pro"/>
                <a:ea typeface="Maven Pro"/>
                <a:cs typeface="Maven Pro"/>
                <a:sym typeface="Maven Pro"/>
              </a:rPr>
              <a:t> </a:t>
            </a:r>
            <a:endParaRPr sz="3000">
              <a:latin typeface="Maven Pro"/>
              <a:ea typeface="Maven Pro"/>
              <a:cs typeface="Maven Pro"/>
              <a:sym typeface="Maven Pro"/>
            </a:endParaRPr>
          </a:p>
        </p:txBody>
      </p:sp>
      <p:sp>
        <p:nvSpPr>
          <p:cNvPr id="344" name="Google Shape;34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888888"/>
                </a:solidFill>
                <a:latin typeface="Times New Roman"/>
                <a:ea typeface="Times New Roman"/>
                <a:cs typeface="Times New Roman"/>
                <a:sym typeface="Times New Roman"/>
              </a:rPr>
              <a:t>‹#›</a:t>
            </a:fld>
            <a:endParaRPr>
              <a:solidFill>
                <a:srgbClr val="888888"/>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pic>
        <p:nvPicPr>
          <p:cNvPr id="349" name="Google Shape;349;p47"/>
          <p:cNvPicPr preferRelativeResize="0"/>
          <p:nvPr/>
        </p:nvPicPr>
        <p:blipFill rotWithShape="1">
          <a:blip r:embed="rId3">
            <a:alphaModFix/>
          </a:blip>
          <a:srcRect b="0" l="5877" r="12489" t="0"/>
          <a:stretch/>
        </p:blipFill>
        <p:spPr>
          <a:xfrm rot="-5400000">
            <a:off x="1340252" y="939786"/>
            <a:ext cx="2788650" cy="4554779"/>
          </a:xfrm>
          <a:prstGeom prst="rect">
            <a:avLst/>
          </a:prstGeom>
          <a:noFill/>
          <a:ln>
            <a:noFill/>
          </a:ln>
        </p:spPr>
      </p:pic>
      <p:sp>
        <p:nvSpPr>
          <p:cNvPr id="350" name="Google Shape;350;p47"/>
          <p:cNvSpPr/>
          <p:nvPr/>
        </p:nvSpPr>
        <p:spPr>
          <a:xfrm rot="-433691">
            <a:off x="3362250" y="2587463"/>
            <a:ext cx="1053875" cy="727912"/>
          </a:xfrm>
          <a:prstGeom prst="frame">
            <a:avLst>
              <a:gd fmla="val 6940" name="adj1"/>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p47"/>
          <p:cNvPicPr preferRelativeResize="0"/>
          <p:nvPr/>
        </p:nvPicPr>
        <p:blipFill>
          <a:blip r:embed="rId4">
            <a:alphaModFix/>
          </a:blip>
          <a:stretch>
            <a:fillRect/>
          </a:stretch>
        </p:blipFill>
        <p:spPr>
          <a:xfrm>
            <a:off x="5151400" y="1822850"/>
            <a:ext cx="3718193" cy="2788650"/>
          </a:xfrm>
          <a:prstGeom prst="rect">
            <a:avLst/>
          </a:prstGeom>
          <a:noFill/>
          <a:ln>
            <a:noFill/>
          </a:ln>
        </p:spPr>
      </p:pic>
      <p:sp>
        <p:nvSpPr>
          <p:cNvPr id="352" name="Google Shape;352;p47"/>
          <p:cNvSpPr txBox="1"/>
          <p:nvPr/>
        </p:nvSpPr>
        <p:spPr>
          <a:xfrm>
            <a:off x="540050" y="850175"/>
            <a:ext cx="7481400" cy="68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Rechargeable Battery</a:t>
            </a:r>
            <a:endParaRPr sz="3000">
              <a:latin typeface="Times New Roman"/>
              <a:ea typeface="Times New Roman"/>
              <a:cs typeface="Times New Roman"/>
              <a:sym typeface="Times New Roman"/>
            </a:endParaRPr>
          </a:p>
        </p:txBody>
      </p:sp>
      <p:sp>
        <p:nvSpPr>
          <p:cNvPr id="353" name="Google Shape;35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888888"/>
                </a:solidFill>
                <a:latin typeface="Times New Roman"/>
                <a:ea typeface="Times New Roman"/>
                <a:cs typeface="Times New Roman"/>
                <a:sym typeface="Times New Roman"/>
              </a:rPr>
              <a:t>‹#›</a:t>
            </a:fld>
            <a:endParaRPr>
              <a:solidFill>
                <a:srgbClr val="888888"/>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48"/>
          <p:cNvSpPr txBox="1"/>
          <p:nvPr>
            <p:ph type="title"/>
          </p:nvPr>
        </p:nvSpPr>
        <p:spPr>
          <a:xfrm>
            <a:off x="457200" y="777478"/>
            <a:ext cx="8229600" cy="857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sz="3000">
                <a:latin typeface="Times New Roman"/>
                <a:ea typeface="Times New Roman"/>
                <a:cs typeface="Times New Roman"/>
                <a:sym typeface="Times New Roman"/>
              </a:rPr>
              <a:t>Future Recommendations</a:t>
            </a:r>
            <a:endParaRPr sz="3000">
              <a:latin typeface="Times New Roman"/>
              <a:ea typeface="Times New Roman"/>
              <a:cs typeface="Times New Roman"/>
              <a:sym typeface="Times New Roman"/>
            </a:endParaRPr>
          </a:p>
        </p:txBody>
      </p:sp>
      <p:pic>
        <p:nvPicPr>
          <p:cNvPr id="359" name="Google Shape;359;p48"/>
          <p:cNvPicPr preferRelativeResize="0"/>
          <p:nvPr/>
        </p:nvPicPr>
        <p:blipFill>
          <a:blip r:embed="rId3">
            <a:alphaModFix/>
          </a:blip>
          <a:stretch>
            <a:fillRect/>
          </a:stretch>
        </p:blipFill>
        <p:spPr>
          <a:xfrm>
            <a:off x="-111350" y="1634872"/>
            <a:ext cx="3122326" cy="3122326"/>
          </a:xfrm>
          <a:prstGeom prst="rect">
            <a:avLst/>
          </a:prstGeom>
          <a:noFill/>
          <a:ln>
            <a:noFill/>
          </a:ln>
        </p:spPr>
      </p:pic>
      <p:pic>
        <p:nvPicPr>
          <p:cNvPr id="360" name="Google Shape;360;p48"/>
          <p:cNvPicPr preferRelativeResize="0"/>
          <p:nvPr/>
        </p:nvPicPr>
        <p:blipFill>
          <a:blip r:embed="rId4">
            <a:alphaModFix/>
          </a:blip>
          <a:stretch>
            <a:fillRect/>
          </a:stretch>
        </p:blipFill>
        <p:spPr>
          <a:xfrm>
            <a:off x="2737075" y="2424750"/>
            <a:ext cx="3514926" cy="1757450"/>
          </a:xfrm>
          <a:prstGeom prst="rect">
            <a:avLst/>
          </a:prstGeom>
          <a:noFill/>
          <a:ln>
            <a:noFill/>
          </a:ln>
        </p:spPr>
      </p:pic>
      <p:pic>
        <p:nvPicPr>
          <p:cNvPr id="361" name="Google Shape;361;p48"/>
          <p:cNvPicPr preferRelativeResize="0"/>
          <p:nvPr/>
        </p:nvPicPr>
        <p:blipFill>
          <a:blip r:embed="rId5">
            <a:alphaModFix/>
          </a:blip>
          <a:stretch>
            <a:fillRect/>
          </a:stretch>
        </p:blipFill>
        <p:spPr>
          <a:xfrm>
            <a:off x="6513175" y="1926688"/>
            <a:ext cx="2360200" cy="2753575"/>
          </a:xfrm>
          <a:prstGeom prst="rect">
            <a:avLst/>
          </a:prstGeom>
          <a:noFill/>
          <a:ln>
            <a:noFill/>
          </a:ln>
        </p:spPr>
      </p:pic>
      <p:sp>
        <p:nvSpPr>
          <p:cNvPr id="362" name="Google Shape;362;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888888"/>
                </a:solidFill>
                <a:latin typeface="Times New Roman"/>
                <a:ea typeface="Times New Roman"/>
                <a:cs typeface="Times New Roman"/>
                <a:sym typeface="Times New Roman"/>
              </a:rPr>
              <a:t>‹#›</a:t>
            </a:fld>
            <a:endParaRPr>
              <a:solidFill>
                <a:srgbClr val="888888"/>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pic>
        <p:nvPicPr>
          <p:cNvPr id="104" name="Google Shape;104;p22"/>
          <p:cNvPicPr preferRelativeResize="0"/>
          <p:nvPr/>
        </p:nvPicPr>
        <p:blipFill>
          <a:blip r:embed="rId3">
            <a:alphaModFix/>
          </a:blip>
          <a:stretch>
            <a:fillRect/>
          </a:stretch>
        </p:blipFill>
        <p:spPr>
          <a:xfrm>
            <a:off x="152400" y="1457325"/>
            <a:ext cx="4762500" cy="1114425"/>
          </a:xfrm>
          <a:prstGeom prst="rect">
            <a:avLst/>
          </a:prstGeom>
          <a:noFill/>
          <a:ln>
            <a:noFill/>
          </a:ln>
        </p:spPr>
      </p:pic>
      <p:pic>
        <p:nvPicPr>
          <p:cNvPr id="105" name="Google Shape;105;p22"/>
          <p:cNvPicPr preferRelativeResize="0"/>
          <p:nvPr/>
        </p:nvPicPr>
        <p:blipFill>
          <a:blip r:embed="rId4">
            <a:alphaModFix/>
          </a:blip>
          <a:stretch>
            <a:fillRect/>
          </a:stretch>
        </p:blipFill>
        <p:spPr>
          <a:xfrm>
            <a:off x="1711550" y="416685"/>
            <a:ext cx="6025699" cy="2799600"/>
          </a:xfrm>
          <a:prstGeom prst="rect">
            <a:avLst/>
          </a:prstGeom>
          <a:noFill/>
          <a:ln>
            <a:noFill/>
          </a:ln>
        </p:spPr>
      </p:pic>
      <p:sp>
        <p:nvSpPr>
          <p:cNvPr id="106" name="Google Shape;106;p22"/>
          <p:cNvSpPr txBox="1"/>
          <p:nvPr/>
        </p:nvSpPr>
        <p:spPr>
          <a:xfrm>
            <a:off x="6003700" y="3503725"/>
            <a:ext cx="25128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hadows Into Light Two"/>
                <a:ea typeface="Shadows Into Light Two"/>
                <a:cs typeface="Shadows Into Light Two"/>
                <a:sym typeface="Shadows Into Light Two"/>
              </a:rPr>
              <a:t>More sweat</a:t>
            </a:r>
            <a:endParaRPr sz="1600">
              <a:latin typeface="Shadows Into Light Two"/>
              <a:ea typeface="Shadows Into Light Two"/>
              <a:cs typeface="Shadows Into Light Two"/>
              <a:sym typeface="Shadows Into Light Two"/>
            </a:endParaRPr>
          </a:p>
          <a:p>
            <a:pPr indent="0" lvl="0" marL="0" rtl="0" algn="l">
              <a:spcBef>
                <a:spcPts val="0"/>
              </a:spcBef>
              <a:spcAft>
                <a:spcPts val="0"/>
              </a:spcAft>
              <a:buNone/>
            </a:pPr>
            <a:r>
              <a:t/>
            </a:r>
            <a:endParaRPr>
              <a:latin typeface="Calibri"/>
              <a:ea typeface="Calibri"/>
              <a:cs typeface="Calibri"/>
              <a:sym typeface="Calibri"/>
            </a:endParaRPr>
          </a:p>
        </p:txBody>
      </p:sp>
      <p:sp>
        <p:nvSpPr>
          <p:cNvPr id="107" name="Google Shape;107;p22"/>
          <p:cNvSpPr txBox="1"/>
          <p:nvPr/>
        </p:nvSpPr>
        <p:spPr>
          <a:xfrm>
            <a:off x="1059825" y="3607900"/>
            <a:ext cx="25128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hadows Into Light Two"/>
                <a:ea typeface="Shadows Into Light Two"/>
                <a:cs typeface="Shadows Into Light Two"/>
                <a:sym typeface="Shadows Into Light Two"/>
              </a:rPr>
              <a:t>Galvanic skin response</a:t>
            </a:r>
            <a:endParaRPr sz="1800">
              <a:latin typeface="Shadows Into Light Two"/>
              <a:ea typeface="Shadows Into Light Two"/>
              <a:cs typeface="Shadows Into Light Two"/>
              <a:sym typeface="Shadows Into Light Two"/>
            </a:endParaRPr>
          </a:p>
          <a:p>
            <a:pPr indent="0" lvl="0" marL="0" rtl="0" algn="l">
              <a:spcBef>
                <a:spcPts val="0"/>
              </a:spcBef>
              <a:spcAft>
                <a:spcPts val="0"/>
              </a:spcAft>
              <a:buNone/>
            </a:pPr>
            <a:r>
              <a:t/>
            </a:r>
            <a:endParaRPr>
              <a:latin typeface="Calibri"/>
              <a:ea typeface="Calibri"/>
              <a:cs typeface="Calibri"/>
              <a:sym typeface="Calibri"/>
            </a:endParaRPr>
          </a:p>
        </p:txBody>
      </p:sp>
      <p:sp>
        <p:nvSpPr>
          <p:cNvPr id="108" name="Google Shape;108;p22"/>
          <p:cNvSpPr txBox="1"/>
          <p:nvPr/>
        </p:nvSpPr>
        <p:spPr>
          <a:xfrm>
            <a:off x="5538875" y="4333400"/>
            <a:ext cx="25128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Shadows Into Light Two"/>
                <a:ea typeface="Shadows Into Light Two"/>
                <a:cs typeface="Shadows Into Light Two"/>
                <a:sym typeface="Shadows Into Light Two"/>
              </a:rPr>
              <a:t>Changing body temperature</a:t>
            </a:r>
            <a:endParaRPr sz="1500">
              <a:latin typeface="Shadows Into Light Two"/>
              <a:ea typeface="Shadows Into Light Two"/>
              <a:cs typeface="Shadows Into Light Two"/>
              <a:sym typeface="Shadows Into Light Two"/>
            </a:endParaRPr>
          </a:p>
          <a:p>
            <a:pPr indent="0" lvl="0" marL="0" rtl="0" algn="l">
              <a:spcBef>
                <a:spcPts val="0"/>
              </a:spcBef>
              <a:spcAft>
                <a:spcPts val="0"/>
              </a:spcAft>
              <a:buNone/>
            </a:pPr>
            <a:r>
              <a:t/>
            </a:r>
            <a:endParaRPr>
              <a:latin typeface="Calibri"/>
              <a:ea typeface="Calibri"/>
              <a:cs typeface="Calibri"/>
              <a:sym typeface="Calibri"/>
            </a:endParaRPr>
          </a:p>
        </p:txBody>
      </p:sp>
      <p:sp>
        <p:nvSpPr>
          <p:cNvPr id="109" name="Google Shape;109;p22"/>
          <p:cNvSpPr txBox="1"/>
          <p:nvPr/>
        </p:nvSpPr>
        <p:spPr>
          <a:xfrm>
            <a:off x="3574000" y="3887475"/>
            <a:ext cx="25128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Shadows Into Light Two"/>
                <a:ea typeface="Shadows Into Light Two"/>
                <a:cs typeface="Shadows Into Light Two"/>
                <a:sym typeface="Shadows Into Light Two"/>
              </a:rPr>
              <a:t>Increased heart rate</a:t>
            </a:r>
            <a:endParaRPr sz="2000">
              <a:latin typeface="Shadows Into Light Two"/>
              <a:ea typeface="Shadows Into Light Two"/>
              <a:cs typeface="Shadows Into Light Two"/>
              <a:sym typeface="Shadows Into Light Two"/>
            </a:endParaRPr>
          </a:p>
          <a:p>
            <a:pPr indent="0" lvl="0" marL="0" rtl="0" algn="l">
              <a:spcBef>
                <a:spcPts val="0"/>
              </a:spcBef>
              <a:spcAft>
                <a:spcPts val="0"/>
              </a:spcAft>
              <a:buNone/>
            </a:pPr>
            <a:r>
              <a:t/>
            </a:r>
            <a:endParaRPr>
              <a:latin typeface="Calibri"/>
              <a:ea typeface="Calibri"/>
              <a:cs typeface="Calibri"/>
              <a:sym typeface="Calibri"/>
            </a:endParaRPr>
          </a:p>
        </p:txBody>
      </p:sp>
      <p:sp>
        <p:nvSpPr>
          <p:cNvPr id="110" name="Google Shape;110;p22"/>
          <p:cNvSpPr txBox="1"/>
          <p:nvPr/>
        </p:nvSpPr>
        <p:spPr>
          <a:xfrm>
            <a:off x="2225150" y="4418175"/>
            <a:ext cx="25128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Shadows Into Light Two"/>
                <a:ea typeface="Shadows Into Light Two"/>
                <a:cs typeface="Shadows Into Light Two"/>
                <a:sym typeface="Shadows Into Light Two"/>
              </a:rPr>
              <a:t>Pupil dilation</a:t>
            </a:r>
            <a:endParaRPr sz="1500">
              <a:latin typeface="Shadows Into Light Two"/>
              <a:ea typeface="Shadows Into Light Two"/>
              <a:cs typeface="Shadows Into Light Two"/>
              <a:sym typeface="Shadows Into Light Two"/>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111" name="Google Shape;111;p22"/>
          <p:cNvSpPr txBox="1"/>
          <p:nvPr/>
        </p:nvSpPr>
        <p:spPr>
          <a:xfrm>
            <a:off x="3026075" y="3153388"/>
            <a:ext cx="2512800" cy="53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hadows Into Light Two"/>
                <a:ea typeface="Shadows Into Light Two"/>
                <a:cs typeface="Shadows Into Light Two"/>
                <a:sym typeface="Shadows Into Light Two"/>
              </a:rPr>
              <a:t>Elevated blood pressure</a:t>
            </a:r>
            <a:endParaRPr sz="1600">
              <a:latin typeface="Shadows Into Light Two"/>
              <a:ea typeface="Shadows Into Light Two"/>
              <a:cs typeface="Shadows Into Light Two"/>
              <a:sym typeface="Shadows Into Light Two"/>
            </a:endParaRPr>
          </a:p>
          <a:p>
            <a:pPr indent="0" lvl="0" marL="0" rtl="0" algn="l">
              <a:spcBef>
                <a:spcPts val="0"/>
              </a:spcBef>
              <a:spcAft>
                <a:spcPts val="0"/>
              </a:spcAft>
              <a:buNone/>
            </a:pPr>
            <a:r>
              <a:t/>
            </a:r>
            <a:endParaRPr>
              <a:latin typeface="Calibri"/>
              <a:ea typeface="Calibri"/>
              <a:cs typeface="Calibri"/>
              <a:sym typeface="Calibri"/>
            </a:endParaRPr>
          </a:p>
        </p:txBody>
      </p:sp>
      <p:sp>
        <p:nvSpPr>
          <p:cNvPr id="112" name="Google Shape;112;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pic>
        <p:nvPicPr>
          <p:cNvPr id="367" name="Google Shape;367;p49"/>
          <p:cNvPicPr preferRelativeResize="0"/>
          <p:nvPr/>
        </p:nvPicPr>
        <p:blipFill>
          <a:blip r:embed="rId3">
            <a:alphaModFix/>
          </a:blip>
          <a:stretch>
            <a:fillRect/>
          </a:stretch>
        </p:blipFill>
        <p:spPr>
          <a:xfrm>
            <a:off x="152400" y="1457325"/>
            <a:ext cx="4762500" cy="1114425"/>
          </a:xfrm>
          <a:prstGeom prst="rect">
            <a:avLst/>
          </a:prstGeom>
          <a:noFill/>
          <a:ln>
            <a:noFill/>
          </a:ln>
        </p:spPr>
      </p:pic>
      <p:sp>
        <p:nvSpPr>
          <p:cNvPr id="368" name="Google Shape;368;p49"/>
          <p:cNvSpPr txBox="1"/>
          <p:nvPr/>
        </p:nvSpPr>
        <p:spPr>
          <a:xfrm>
            <a:off x="831300" y="850175"/>
            <a:ext cx="74814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Key Takeaways</a:t>
            </a:r>
            <a:endParaRPr sz="2400">
              <a:latin typeface="Times New Roman"/>
              <a:ea typeface="Times New Roman"/>
              <a:cs typeface="Times New Roman"/>
              <a:sym typeface="Times New Roman"/>
            </a:endParaRPr>
          </a:p>
        </p:txBody>
      </p:sp>
      <p:sp>
        <p:nvSpPr>
          <p:cNvPr id="369" name="Google Shape;369;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
        <p:nvSpPr>
          <p:cNvPr id="370" name="Google Shape;370;p49"/>
          <p:cNvSpPr txBox="1"/>
          <p:nvPr/>
        </p:nvSpPr>
        <p:spPr>
          <a:xfrm>
            <a:off x="923825" y="1530275"/>
            <a:ext cx="2892600" cy="317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Built network of sensors</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Created model that can be retrained for personal use</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Designed iOS app</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Calibri"/>
              <a:ea typeface="Calibri"/>
              <a:cs typeface="Calibri"/>
              <a:sym typeface="Calibri"/>
            </a:endParaRPr>
          </a:p>
        </p:txBody>
      </p:sp>
      <p:sp>
        <p:nvSpPr>
          <p:cNvPr id="371" name="Google Shape;371;p49"/>
          <p:cNvSpPr/>
          <p:nvPr/>
        </p:nvSpPr>
        <p:spPr>
          <a:xfrm>
            <a:off x="3485750" y="1608750"/>
            <a:ext cx="776700" cy="16224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9"/>
          <p:cNvSpPr txBox="1"/>
          <p:nvPr/>
        </p:nvSpPr>
        <p:spPr>
          <a:xfrm>
            <a:off x="3968850" y="2181075"/>
            <a:ext cx="5289000" cy="317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Functioning proof-of-concept</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*Need to improve accuracy + portability for future use</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BF5700"/>
        </a:solidFill>
      </p:bgPr>
    </p:bg>
    <p:spTree>
      <p:nvGrpSpPr>
        <p:cNvPr id="377" name="Shape 377"/>
        <p:cNvGrpSpPr/>
        <p:nvPr/>
      </p:nvGrpSpPr>
      <p:grpSpPr>
        <a:xfrm>
          <a:off x="0" y="0"/>
          <a:ext cx="0" cy="0"/>
          <a:chOff x="0" y="0"/>
          <a:chExt cx="0" cy="0"/>
        </a:xfrm>
      </p:grpSpPr>
      <p:cxnSp>
        <p:nvCxnSpPr>
          <p:cNvPr id="378" name="Google Shape;378;p50"/>
          <p:cNvCxnSpPr/>
          <p:nvPr/>
        </p:nvCxnSpPr>
        <p:spPr>
          <a:xfrm>
            <a:off x="628650" y="3105150"/>
            <a:ext cx="7846500" cy="2400"/>
          </a:xfrm>
          <a:prstGeom prst="straightConnector1">
            <a:avLst/>
          </a:prstGeom>
          <a:noFill/>
          <a:ln cap="flat" cmpd="sng" w="19050">
            <a:solidFill>
              <a:schemeClr val="lt1"/>
            </a:solidFill>
            <a:prstDash val="solid"/>
            <a:round/>
            <a:headEnd len="sm" w="sm" type="none"/>
            <a:tailEnd len="sm" w="sm" type="none"/>
          </a:ln>
        </p:spPr>
      </p:cxnSp>
      <p:sp>
        <p:nvSpPr>
          <p:cNvPr id="379" name="Google Shape;379;p50"/>
          <p:cNvSpPr txBox="1"/>
          <p:nvPr/>
        </p:nvSpPr>
        <p:spPr>
          <a:xfrm>
            <a:off x="548650" y="3124200"/>
            <a:ext cx="8511900" cy="658200"/>
          </a:xfrm>
          <a:prstGeom prst="rect">
            <a:avLst/>
          </a:prstGeom>
          <a:noFill/>
          <a:ln>
            <a:noFill/>
          </a:ln>
        </p:spPr>
        <p:txBody>
          <a:bodyPr anchorCtr="0" anchor="b" bIns="45700" lIns="91425" spcFirstLastPara="1" rIns="91425" wrap="square" tIns="45700">
            <a:noAutofit/>
          </a:bodyPr>
          <a:lstStyle/>
          <a:p>
            <a:pPr indent="0" lvl="0" marL="0" marR="0" rtl="0" algn="l">
              <a:lnSpc>
                <a:spcPct val="50000"/>
              </a:lnSpc>
              <a:spcBef>
                <a:spcPts val="0"/>
              </a:spcBef>
              <a:spcAft>
                <a:spcPts val="0"/>
              </a:spcAft>
              <a:buClr>
                <a:schemeClr val="lt1"/>
              </a:buClr>
              <a:buSzPts val="1050"/>
              <a:buFont typeface="Arial"/>
              <a:buNone/>
            </a:pPr>
            <a:r>
              <a:t/>
            </a:r>
            <a:endParaRPr sz="1050">
              <a:solidFill>
                <a:schemeClr val="lt1"/>
              </a:solidFill>
              <a:latin typeface="Arial Black"/>
              <a:ea typeface="Arial Black"/>
              <a:cs typeface="Arial Black"/>
              <a:sym typeface="Arial Black"/>
            </a:endParaRPr>
          </a:p>
          <a:p>
            <a:pPr indent="0" lvl="0" marL="0" marR="0" rtl="0" algn="l">
              <a:lnSpc>
                <a:spcPct val="50000"/>
              </a:lnSpc>
              <a:spcBef>
                <a:spcPts val="0"/>
              </a:spcBef>
              <a:spcAft>
                <a:spcPts val="0"/>
              </a:spcAft>
              <a:buClr>
                <a:schemeClr val="lt1"/>
              </a:buClr>
              <a:buSzPts val="1050"/>
              <a:buFont typeface="Arial"/>
              <a:buNone/>
            </a:pPr>
            <a:r>
              <a:rPr lang="en" sz="1050">
                <a:solidFill>
                  <a:schemeClr val="lt1"/>
                </a:solidFill>
                <a:latin typeface="Arial Black"/>
                <a:ea typeface="Arial Black"/>
                <a:cs typeface="Arial Black"/>
                <a:sym typeface="Arial Black"/>
              </a:rPr>
              <a:t>Faculty Mentor: Dr. Emily Porter</a:t>
            </a:r>
            <a:endParaRPr sz="1050">
              <a:solidFill>
                <a:schemeClr val="lt1"/>
              </a:solidFill>
              <a:latin typeface="Arial Black"/>
              <a:ea typeface="Arial Black"/>
              <a:cs typeface="Arial Black"/>
              <a:sym typeface="Arial Black"/>
            </a:endParaRPr>
          </a:p>
          <a:p>
            <a:pPr indent="0" lvl="0" marL="0" marR="0" rtl="0" algn="l">
              <a:lnSpc>
                <a:spcPct val="50000"/>
              </a:lnSpc>
              <a:spcBef>
                <a:spcPts val="0"/>
              </a:spcBef>
              <a:spcAft>
                <a:spcPts val="0"/>
              </a:spcAft>
              <a:buClr>
                <a:schemeClr val="lt1"/>
              </a:buClr>
              <a:buSzPts val="1050"/>
              <a:buFont typeface="Arial"/>
              <a:buNone/>
            </a:pPr>
            <a:r>
              <a:t/>
            </a:r>
            <a:endParaRPr sz="1050">
              <a:solidFill>
                <a:schemeClr val="lt1"/>
              </a:solidFill>
              <a:latin typeface="Arial Black"/>
              <a:ea typeface="Arial Black"/>
              <a:cs typeface="Arial Black"/>
              <a:sym typeface="Arial Black"/>
            </a:endParaRPr>
          </a:p>
          <a:p>
            <a:pPr indent="0" lvl="0" marL="0" marR="0" rtl="0" algn="l">
              <a:lnSpc>
                <a:spcPct val="50000"/>
              </a:lnSpc>
              <a:spcBef>
                <a:spcPts val="0"/>
              </a:spcBef>
              <a:spcAft>
                <a:spcPts val="0"/>
              </a:spcAft>
              <a:buClr>
                <a:schemeClr val="lt1"/>
              </a:buClr>
              <a:buSzPts val="1050"/>
              <a:buFont typeface="Arial"/>
              <a:buNone/>
            </a:pPr>
            <a:r>
              <a:rPr lang="en" sz="1050">
                <a:solidFill>
                  <a:schemeClr val="lt1"/>
                </a:solidFill>
                <a:latin typeface="Arial Black"/>
                <a:ea typeface="Arial Black"/>
                <a:cs typeface="Arial Black"/>
                <a:sym typeface="Arial Black"/>
              </a:rPr>
              <a:t>Technical TA: Abhishek Kumar</a:t>
            </a:r>
            <a:endParaRPr sz="1050">
              <a:solidFill>
                <a:schemeClr val="lt1"/>
              </a:solidFill>
              <a:latin typeface="Arial Black"/>
              <a:ea typeface="Arial Black"/>
              <a:cs typeface="Arial Black"/>
              <a:sym typeface="Arial Black"/>
            </a:endParaRPr>
          </a:p>
          <a:p>
            <a:pPr indent="0" lvl="0" marL="0" marR="0" rtl="0" algn="l">
              <a:lnSpc>
                <a:spcPct val="50000"/>
              </a:lnSpc>
              <a:spcBef>
                <a:spcPts val="0"/>
              </a:spcBef>
              <a:spcAft>
                <a:spcPts val="0"/>
              </a:spcAft>
              <a:buClr>
                <a:schemeClr val="lt1"/>
              </a:buClr>
              <a:buSzPts val="1050"/>
              <a:buFont typeface="Arial"/>
              <a:buNone/>
            </a:pPr>
            <a:r>
              <a:t/>
            </a:r>
            <a:endParaRPr sz="1050">
              <a:solidFill>
                <a:schemeClr val="lt1"/>
              </a:solidFill>
              <a:latin typeface="Arial Black"/>
              <a:ea typeface="Arial Black"/>
              <a:cs typeface="Arial Black"/>
              <a:sym typeface="Arial Black"/>
            </a:endParaRPr>
          </a:p>
          <a:p>
            <a:pPr indent="0" lvl="0" marL="0" marR="0" rtl="0" algn="l">
              <a:lnSpc>
                <a:spcPct val="50000"/>
              </a:lnSpc>
              <a:spcBef>
                <a:spcPts val="0"/>
              </a:spcBef>
              <a:spcAft>
                <a:spcPts val="0"/>
              </a:spcAft>
              <a:buClr>
                <a:schemeClr val="lt1"/>
              </a:buClr>
              <a:buSzPts val="1050"/>
              <a:buFont typeface="Arial"/>
              <a:buNone/>
            </a:pPr>
            <a:r>
              <a:rPr lang="en" sz="1050">
                <a:solidFill>
                  <a:schemeClr val="lt1"/>
                </a:solidFill>
                <a:latin typeface="Arial Black"/>
                <a:ea typeface="Arial Black"/>
                <a:cs typeface="Arial Black"/>
                <a:sym typeface="Arial Black"/>
              </a:rPr>
              <a:t>Writing TA: Oliver Davidson</a:t>
            </a:r>
            <a:endParaRPr sz="1050">
              <a:solidFill>
                <a:schemeClr val="lt1"/>
              </a:solidFill>
              <a:latin typeface="Arial Black"/>
              <a:ea typeface="Arial Black"/>
              <a:cs typeface="Arial Black"/>
              <a:sym typeface="Arial Black"/>
            </a:endParaRPr>
          </a:p>
          <a:p>
            <a:pPr indent="0" lvl="0" marL="0" marR="0" rtl="0" algn="l">
              <a:lnSpc>
                <a:spcPct val="50000"/>
              </a:lnSpc>
              <a:spcBef>
                <a:spcPts val="0"/>
              </a:spcBef>
              <a:spcAft>
                <a:spcPts val="0"/>
              </a:spcAft>
              <a:buClr>
                <a:schemeClr val="lt1"/>
              </a:buClr>
              <a:buSzPts val="1050"/>
              <a:buFont typeface="Arial"/>
              <a:buNone/>
            </a:pPr>
            <a:r>
              <a:t/>
            </a:r>
            <a:endParaRPr sz="1050">
              <a:solidFill>
                <a:schemeClr val="lt1"/>
              </a:solidFill>
              <a:latin typeface="Arial Black"/>
              <a:ea typeface="Arial Black"/>
              <a:cs typeface="Arial Black"/>
              <a:sym typeface="Arial Black"/>
            </a:endParaRPr>
          </a:p>
        </p:txBody>
      </p:sp>
      <p:sp>
        <p:nvSpPr>
          <p:cNvPr id="380" name="Google Shape;380;p50"/>
          <p:cNvSpPr txBox="1"/>
          <p:nvPr/>
        </p:nvSpPr>
        <p:spPr>
          <a:xfrm>
            <a:off x="502925" y="1200150"/>
            <a:ext cx="8353200" cy="1752600"/>
          </a:xfrm>
          <a:prstGeom prst="rect">
            <a:avLst/>
          </a:prstGeom>
          <a:noFill/>
          <a:ln>
            <a:noFill/>
          </a:ln>
        </p:spPr>
        <p:txBody>
          <a:bodyPr anchorCtr="0" anchor="b" bIns="45700" lIns="91425" spcFirstLastPara="1" rIns="91425" wrap="square" tIns="45700">
            <a:noAutofit/>
          </a:bodyPr>
          <a:lstStyle/>
          <a:p>
            <a:pPr indent="0" lvl="0" marL="0" marR="0" rtl="0" algn="l">
              <a:lnSpc>
                <a:spcPct val="83333"/>
              </a:lnSpc>
              <a:spcBef>
                <a:spcPts val="0"/>
              </a:spcBef>
              <a:spcAft>
                <a:spcPts val="0"/>
              </a:spcAft>
              <a:buClr>
                <a:schemeClr val="lt1"/>
              </a:buClr>
              <a:buSzPts val="4800"/>
              <a:buFont typeface="Arial Black"/>
              <a:buNone/>
            </a:pPr>
            <a:r>
              <a:rPr b="1" lang="en" sz="3600">
                <a:solidFill>
                  <a:schemeClr val="lt1"/>
                </a:solidFill>
                <a:latin typeface="Arial Black"/>
                <a:ea typeface="Arial Black"/>
                <a:cs typeface="Arial Black"/>
                <a:sym typeface="Arial Black"/>
              </a:rPr>
              <a:t>Thank You!</a:t>
            </a:r>
            <a:endParaRPr b="1" sz="3600">
              <a:solidFill>
                <a:schemeClr val="lt1"/>
              </a:solidFill>
              <a:latin typeface="Arial Black"/>
              <a:ea typeface="Arial Black"/>
              <a:cs typeface="Arial Black"/>
              <a:sym typeface="Arial Black"/>
            </a:endParaRPr>
          </a:p>
        </p:txBody>
      </p:sp>
      <p:pic>
        <p:nvPicPr>
          <p:cNvPr id="381" name="Google Shape;381;p50"/>
          <p:cNvPicPr preferRelativeResize="0"/>
          <p:nvPr/>
        </p:nvPicPr>
        <p:blipFill>
          <a:blip r:embed="rId3">
            <a:alphaModFix/>
          </a:blip>
          <a:stretch>
            <a:fillRect/>
          </a:stretch>
        </p:blipFill>
        <p:spPr>
          <a:xfrm>
            <a:off x="4977825" y="255300"/>
            <a:ext cx="3623226" cy="1278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3"/>
          <p:cNvSpPr txBox="1"/>
          <p:nvPr/>
        </p:nvSpPr>
        <p:spPr>
          <a:xfrm>
            <a:off x="5162600" y="672425"/>
            <a:ext cx="2294400" cy="64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Times New Roman"/>
                <a:ea typeface="Times New Roman"/>
                <a:cs typeface="Times New Roman"/>
                <a:sym typeface="Times New Roman"/>
              </a:rPr>
              <a:t>Mobile Application</a:t>
            </a:r>
            <a:endParaRPr sz="1800">
              <a:latin typeface="Times New Roman"/>
              <a:ea typeface="Times New Roman"/>
              <a:cs typeface="Times New Roman"/>
              <a:sym typeface="Times New Roman"/>
            </a:endParaRPr>
          </a:p>
        </p:txBody>
      </p:sp>
      <p:pic>
        <p:nvPicPr>
          <p:cNvPr id="118" name="Google Shape;118;p23"/>
          <p:cNvPicPr preferRelativeResize="0"/>
          <p:nvPr/>
        </p:nvPicPr>
        <p:blipFill>
          <a:blip r:embed="rId3">
            <a:alphaModFix/>
          </a:blip>
          <a:stretch>
            <a:fillRect/>
          </a:stretch>
        </p:blipFill>
        <p:spPr>
          <a:xfrm>
            <a:off x="2009575" y="1235000"/>
            <a:ext cx="5562600" cy="2790825"/>
          </a:xfrm>
          <a:prstGeom prst="rect">
            <a:avLst/>
          </a:prstGeom>
          <a:noFill/>
          <a:ln>
            <a:noFill/>
          </a:ln>
        </p:spPr>
      </p:pic>
      <p:sp>
        <p:nvSpPr>
          <p:cNvPr id="119" name="Google Shape;119;p23"/>
          <p:cNvSpPr txBox="1"/>
          <p:nvPr/>
        </p:nvSpPr>
        <p:spPr>
          <a:xfrm>
            <a:off x="1266550" y="672425"/>
            <a:ext cx="3000000" cy="300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Times New Roman"/>
                <a:ea typeface="Times New Roman"/>
                <a:cs typeface="Times New Roman"/>
                <a:sym typeface="Times New Roman"/>
              </a:rPr>
              <a:t>Wearable Device</a:t>
            </a:r>
            <a:endParaRPr sz="1800">
              <a:solidFill>
                <a:schemeClr val="dk1"/>
              </a:solidFill>
              <a:latin typeface="Times New Roman"/>
              <a:ea typeface="Times New Roman"/>
              <a:cs typeface="Times New Roman"/>
              <a:sym typeface="Times New Roman"/>
            </a:endParaRPr>
          </a:p>
          <a:p>
            <a:pPr indent="0" lvl="0" marL="0" rtl="0" algn="ctr">
              <a:spcBef>
                <a:spcPts val="0"/>
              </a:spcBef>
              <a:spcAft>
                <a:spcPts val="0"/>
              </a:spcAft>
              <a:buNone/>
            </a:pPr>
            <a:r>
              <a:t/>
            </a:r>
            <a:endParaRPr sz="1800">
              <a:solidFill>
                <a:schemeClr val="dk1"/>
              </a:solidFill>
              <a:latin typeface="Shadows Into Light Two"/>
              <a:ea typeface="Shadows Into Light Two"/>
              <a:cs typeface="Shadows Into Light Two"/>
              <a:sym typeface="Shadows Into Light Two"/>
            </a:endParaRPr>
          </a:p>
        </p:txBody>
      </p:sp>
      <p:sp>
        <p:nvSpPr>
          <p:cNvPr id="120" name="Google Shape;120;p23"/>
          <p:cNvSpPr/>
          <p:nvPr/>
        </p:nvSpPr>
        <p:spPr>
          <a:xfrm>
            <a:off x="4179725" y="643475"/>
            <a:ext cx="507300" cy="4845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3"/>
          <p:cNvSpPr txBox="1"/>
          <p:nvPr/>
        </p:nvSpPr>
        <p:spPr>
          <a:xfrm>
            <a:off x="170825" y="4056650"/>
            <a:ext cx="8372700" cy="8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u="sng">
                <a:latin typeface="Times New Roman"/>
                <a:ea typeface="Times New Roman"/>
                <a:cs typeface="Times New Roman"/>
                <a:sym typeface="Times New Roman"/>
              </a:rPr>
              <a:t>Our Design Solution</a:t>
            </a:r>
            <a:endParaRPr sz="1600" u="sng">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Hardware component - design our own network of sensors</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Software component - develop an iOS application</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Calibri"/>
              <a:ea typeface="Calibri"/>
              <a:cs typeface="Calibri"/>
              <a:sym typeface="Calibri"/>
            </a:endParaRPr>
          </a:p>
        </p:txBody>
      </p:sp>
      <p:sp>
        <p:nvSpPr>
          <p:cNvPr id="122" name="Google Shape;122;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4"/>
          <p:cNvPicPr preferRelativeResize="0"/>
          <p:nvPr/>
        </p:nvPicPr>
        <p:blipFill>
          <a:blip r:embed="rId3">
            <a:alphaModFix/>
          </a:blip>
          <a:stretch>
            <a:fillRect/>
          </a:stretch>
        </p:blipFill>
        <p:spPr>
          <a:xfrm>
            <a:off x="152400" y="1457325"/>
            <a:ext cx="4762500" cy="1114425"/>
          </a:xfrm>
          <a:prstGeom prst="rect">
            <a:avLst/>
          </a:prstGeom>
          <a:noFill/>
          <a:ln>
            <a:noFill/>
          </a:ln>
        </p:spPr>
      </p:pic>
      <p:sp>
        <p:nvSpPr>
          <p:cNvPr id="128" name="Google Shape;128;p24"/>
          <p:cNvSpPr txBox="1"/>
          <p:nvPr/>
        </p:nvSpPr>
        <p:spPr>
          <a:xfrm>
            <a:off x="831300" y="850175"/>
            <a:ext cx="74814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Hardware Sensors </a:t>
            </a:r>
            <a:endParaRPr sz="2400">
              <a:latin typeface="Times New Roman"/>
              <a:ea typeface="Times New Roman"/>
              <a:cs typeface="Times New Roman"/>
              <a:sym typeface="Times New Roman"/>
            </a:endParaRPr>
          </a:p>
        </p:txBody>
      </p:sp>
      <p:sp>
        <p:nvSpPr>
          <p:cNvPr id="129" name="Google Shape;129;p24"/>
          <p:cNvSpPr txBox="1"/>
          <p:nvPr/>
        </p:nvSpPr>
        <p:spPr>
          <a:xfrm>
            <a:off x="931750" y="1530275"/>
            <a:ext cx="7481400" cy="31773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MAX30102 Reflective Optical Sensor</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(Heart Rate Sensor)</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Grove GSR</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(Skin Response Sensor)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MMA8451 Accelerometer</a:t>
            </a:r>
            <a:endParaRPr sz="1600">
              <a:latin typeface="Times New Roman"/>
              <a:ea typeface="Times New Roman"/>
              <a:cs typeface="Times New Roman"/>
              <a:sym typeface="Times New Roman"/>
            </a:endParaRPr>
          </a:p>
          <a:p>
            <a:pPr indent="0" lvl="0" marL="457200" rtl="0" algn="l">
              <a:spcBef>
                <a:spcPts val="0"/>
              </a:spcBef>
              <a:spcAft>
                <a:spcPts val="0"/>
              </a:spcAft>
              <a:buNone/>
            </a:pPr>
            <a:r>
              <a:rPr lang="en" sz="1600">
                <a:latin typeface="Times New Roman"/>
                <a:ea typeface="Times New Roman"/>
                <a:cs typeface="Times New Roman"/>
                <a:sym typeface="Times New Roman"/>
              </a:rPr>
              <a:t>(Motion Sensor)</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a:p>
            <a:pPr indent="0" lvl="0" marL="457200" rtl="0" algn="l">
              <a:spcBef>
                <a:spcPts val="0"/>
              </a:spcBef>
              <a:spcAft>
                <a:spcPts val="0"/>
              </a:spcAft>
              <a:buNone/>
            </a:pPr>
            <a:r>
              <a:t/>
            </a:r>
            <a:endParaRPr sz="1800">
              <a:latin typeface="Calibri"/>
              <a:ea typeface="Calibri"/>
              <a:cs typeface="Calibri"/>
              <a:sym typeface="Calibri"/>
            </a:endParaRPr>
          </a:p>
          <a:p>
            <a:pPr indent="0" lvl="0" marL="0" rtl="0" algn="l">
              <a:spcBef>
                <a:spcPts val="0"/>
              </a:spcBef>
              <a:spcAft>
                <a:spcPts val="0"/>
              </a:spcAft>
              <a:buNone/>
            </a:pPr>
            <a:r>
              <a:t/>
            </a:r>
            <a:endParaRPr sz="1800">
              <a:latin typeface="Calibri"/>
              <a:ea typeface="Calibri"/>
              <a:cs typeface="Calibri"/>
              <a:sym typeface="Calibri"/>
            </a:endParaRPr>
          </a:p>
        </p:txBody>
      </p:sp>
      <p:pic>
        <p:nvPicPr>
          <p:cNvPr id="130" name="Google Shape;130;p24"/>
          <p:cNvPicPr preferRelativeResize="0"/>
          <p:nvPr/>
        </p:nvPicPr>
        <p:blipFill rotWithShape="1">
          <a:blip r:embed="rId4">
            <a:alphaModFix/>
          </a:blip>
          <a:srcRect b="20375" l="0" r="0" t="20804"/>
          <a:stretch/>
        </p:blipFill>
        <p:spPr>
          <a:xfrm>
            <a:off x="5652625" y="2645149"/>
            <a:ext cx="2147974" cy="947575"/>
          </a:xfrm>
          <a:prstGeom prst="rect">
            <a:avLst/>
          </a:prstGeom>
          <a:noFill/>
          <a:ln>
            <a:noFill/>
          </a:ln>
        </p:spPr>
      </p:pic>
      <p:pic>
        <p:nvPicPr>
          <p:cNvPr id="131" name="Google Shape;131;p24"/>
          <p:cNvPicPr preferRelativeResize="0"/>
          <p:nvPr/>
        </p:nvPicPr>
        <p:blipFill rotWithShape="1">
          <a:blip r:embed="rId5">
            <a:alphaModFix/>
          </a:blip>
          <a:srcRect b="3673" l="3836" r="3493" t="6057"/>
          <a:stretch/>
        </p:blipFill>
        <p:spPr>
          <a:xfrm>
            <a:off x="5944972" y="1246987"/>
            <a:ext cx="1563275" cy="1218750"/>
          </a:xfrm>
          <a:prstGeom prst="rect">
            <a:avLst/>
          </a:prstGeom>
          <a:noFill/>
          <a:ln>
            <a:noFill/>
          </a:ln>
        </p:spPr>
      </p:pic>
      <p:pic>
        <p:nvPicPr>
          <p:cNvPr id="132" name="Google Shape;132;p24"/>
          <p:cNvPicPr preferRelativeResize="0"/>
          <p:nvPr/>
        </p:nvPicPr>
        <p:blipFill rotWithShape="1">
          <a:blip r:embed="rId6">
            <a:alphaModFix/>
          </a:blip>
          <a:srcRect b="0" l="14440" r="14667" t="0"/>
          <a:stretch/>
        </p:blipFill>
        <p:spPr>
          <a:xfrm>
            <a:off x="6163500" y="3838475"/>
            <a:ext cx="1344750" cy="1060100"/>
          </a:xfrm>
          <a:prstGeom prst="rect">
            <a:avLst/>
          </a:prstGeom>
          <a:noFill/>
          <a:ln>
            <a:noFill/>
          </a:ln>
        </p:spPr>
      </p:pic>
      <p:sp>
        <p:nvSpPr>
          <p:cNvPr id="133" name="Google Shape;13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latin typeface="Times New Roman"/>
                <a:ea typeface="Times New Roman"/>
                <a:cs typeface="Times New Roman"/>
                <a:sym typeface="Times New Roman"/>
              </a:rPr>
              <a:t>‹#›</a:t>
            </a:fld>
            <a:endParaRPr>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pic>
        <p:nvPicPr>
          <p:cNvPr id="138" name="Google Shape;138;p25"/>
          <p:cNvPicPr preferRelativeResize="0"/>
          <p:nvPr/>
        </p:nvPicPr>
        <p:blipFill>
          <a:blip r:embed="rId3">
            <a:alphaModFix/>
          </a:blip>
          <a:stretch>
            <a:fillRect/>
          </a:stretch>
        </p:blipFill>
        <p:spPr>
          <a:xfrm>
            <a:off x="1280150" y="457525"/>
            <a:ext cx="6583702" cy="4592574"/>
          </a:xfrm>
          <a:prstGeom prst="rect">
            <a:avLst/>
          </a:prstGeom>
          <a:noFill/>
          <a:ln>
            <a:noFill/>
          </a:ln>
        </p:spPr>
      </p:pic>
      <p:pic>
        <p:nvPicPr>
          <p:cNvPr id="139" name="Google Shape;139;p25"/>
          <p:cNvPicPr preferRelativeResize="0"/>
          <p:nvPr/>
        </p:nvPicPr>
        <p:blipFill rotWithShape="1">
          <a:blip r:embed="rId4">
            <a:alphaModFix/>
          </a:blip>
          <a:srcRect b="3673" l="3836" r="3493" t="6057"/>
          <a:stretch/>
        </p:blipFill>
        <p:spPr>
          <a:xfrm>
            <a:off x="2423550" y="768150"/>
            <a:ext cx="1396300" cy="1088575"/>
          </a:xfrm>
          <a:prstGeom prst="rect">
            <a:avLst/>
          </a:prstGeom>
          <a:noFill/>
          <a:ln>
            <a:noFill/>
          </a:ln>
        </p:spPr>
      </p:pic>
      <p:pic>
        <p:nvPicPr>
          <p:cNvPr id="140" name="Google Shape;140;p25"/>
          <p:cNvPicPr preferRelativeResize="0"/>
          <p:nvPr/>
        </p:nvPicPr>
        <p:blipFill rotWithShape="1">
          <a:blip r:embed="rId5">
            <a:alphaModFix/>
          </a:blip>
          <a:srcRect b="0" l="14440" r="14667" t="0"/>
          <a:stretch/>
        </p:blipFill>
        <p:spPr>
          <a:xfrm>
            <a:off x="5692725" y="782400"/>
            <a:ext cx="1396301" cy="1088575"/>
          </a:xfrm>
          <a:prstGeom prst="rect">
            <a:avLst/>
          </a:prstGeom>
          <a:noFill/>
          <a:ln>
            <a:noFill/>
          </a:ln>
        </p:spPr>
      </p:pic>
      <p:pic>
        <p:nvPicPr>
          <p:cNvPr id="141" name="Google Shape;141;p25"/>
          <p:cNvPicPr preferRelativeResize="0"/>
          <p:nvPr/>
        </p:nvPicPr>
        <p:blipFill rotWithShape="1">
          <a:blip r:embed="rId6">
            <a:alphaModFix/>
          </a:blip>
          <a:srcRect b="6681" l="0" r="0" t="0"/>
          <a:stretch/>
        </p:blipFill>
        <p:spPr>
          <a:xfrm>
            <a:off x="4058125" y="749524"/>
            <a:ext cx="1396300" cy="1088575"/>
          </a:xfrm>
          <a:prstGeom prst="rect">
            <a:avLst/>
          </a:prstGeom>
          <a:noFill/>
          <a:ln>
            <a:noFill/>
          </a:ln>
        </p:spPr>
      </p:pic>
      <p:pic>
        <p:nvPicPr>
          <p:cNvPr id="142" name="Google Shape;142;p25"/>
          <p:cNvPicPr preferRelativeResize="0"/>
          <p:nvPr/>
        </p:nvPicPr>
        <p:blipFill rotWithShape="1">
          <a:blip r:embed="rId7">
            <a:alphaModFix/>
          </a:blip>
          <a:srcRect b="22927" l="21444" r="22798" t="22921"/>
          <a:stretch/>
        </p:blipFill>
        <p:spPr>
          <a:xfrm>
            <a:off x="4086725" y="2276300"/>
            <a:ext cx="1339100" cy="979612"/>
          </a:xfrm>
          <a:prstGeom prst="rect">
            <a:avLst/>
          </a:prstGeom>
          <a:noFill/>
          <a:ln>
            <a:noFill/>
          </a:ln>
        </p:spPr>
      </p:pic>
      <p:pic>
        <p:nvPicPr>
          <p:cNvPr id="143" name="Google Shape;143;p25"/>
          <p:cNvPicPr preferRelativeResize="0"/>
          <p:nvPr/>
        </p:nvPicPr>
        <p:blipFill rotWithShape="1">
          <a:blip r:embed="rId8">
            <a:alphaModFix/>
          </a:blip>
          <a:srcRect b="5517" l="0" r="0" t="15098"/>
          <a:stretch/>
        </p:blipFill>
        <p:spPr>
          <a:xfrm>
            <a:off x="4076675" y="3694100"/>
            <a:ext cx="1453950" cy="1202700"/>
          </a:xfrm>
          <a:prstGeom prst="rect">
            <a:avLst/>
          </a:prstGeom>
          <a:noFill/>
          <a:ln>
            <a:noFill/>
          </a:ln>
        </p:spPr>
      </p:pic>
      <p:sp>
        <p:nvSpPr>
          <p:cNvPr id="144" name="Google Shape;144;p25"/>
          <p:cNvSpPr txBox="1"/>
          <p:nvPr/>
        </p:nvSpPr>
        <p:spPr>
          <a:xfrm>
            <a:off x="6688875" y="1579850"/>
            <a:ext cx="9918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Accelerometer</a:t>
            </a:r>
            <a:endParaRPr sz="1000">
              <a:latin typeface="Times New Roman"/>
              <a:ea typeface="Times New Roman"/>
              <a:cs typeface="Times New Roman"/>
              <a:sym typeface="Times New Roman"/>
            </a:endParaRPr>
          </a:p>
        </p:txBody>
      </p:sp>
      <p:sp>
        <p:nvSpPr>
          <p:cNvPr id="145" name="Google Shape;145;p25"/>
          <p:cNvSpPr txBox="1"/>
          <p:nvPr/>
        </p:nvSpPr>
        <p:spPr>
          <a:xfrm>
            <a:off x="4208725" y="1579850"/>
            <a:ext cx="13392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Skin response sensor</a:t>
            </a:r>
            <a:endParaRPr sz="1000">
              <a:latin typeface="Times New Roman"/>
              <a:ea typeface="Times New Roman"/>
              <a:cs typeface="Times New Roman"/>
              <a:sym typeface="Times New Roman"/>
            </a:endParaRPr>
          </a:p>
        </p:txBody>
      </p:sp>
      <p:sp>
        <p:nvSpPr>
          <p:cNvPr id="146" name="Google Shape;146;p25"/>
          <p:cNvSpPr txBox="1"/>
          <p:nvPr/>
        </p:nvSpPr>
        <p:spPr>
          <a:xfrm>
            <a:off x="2002575" y="1579850"/>
            <a:ext cx="12036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Heart rate sensor</a:t>
            </a:r>
            <a:endParaRPr sz="1000">
              <a:latin typeface="Times New Roman"/>
              <a:ea typeface="Times New Roman"/>
              <a:cs typeface="Times New Roman"/>
              <a:sym typeface="Times New Roman"/>
            </a:endParaRPr>
          </a:p>
        </p:txBody>
      </p:sp>
      <p:sp>
        <p:nvSpPr>
          <p:cNvPr id="147" name="Google Shape;147;p25"/>
          <p:cNvSpPr txBox="1"/>
          <p:nvPr/>
        </p:nvSpPr>
        <p:spPr>
          <a:xfrm>
            <a:off x="5425825" y="2857688"/>
            <a:ext cx="15840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MSP432 Microcontroller </a:t>
            </a:r>
            <a:endParaRPr sz="1000">
              <a:latin typeface="Times New Roman"/>
              <a:ea typeface="Times New Roman"/>
              <a:cs typeface="Times New Roman"/>
              <a:sym typeface="Times New Roman"/>
            </a:endParaRPr>
          </a:p>
        </p:txBody>
      </p:sp>
      <p:sp>
        <p:nvSpPr>
          <p:cNvPr id="148" name="Google Shape;148;p25"/>
          <p:cNvSpPr txBox="1"/>
          <p:nvPr/>
        </p:nvSpPr>
        <p:spPr>
          <a:xfrm>
            <a:off x="4208725" y="4596825"/>
            <a:ext cx="1453800" cy="38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Mobile application</a:t>
            </a:r>
            <a:endParaRPr sz="1000">
              <a:latin typeface="Times New Roman"/>
              <a:ea typeface="Times New Roman"/>
              <a:cs typeface="Times New Roman"/>
              <a:sym typeface="Times New Roman"/>
            </a:endParaRPr>
          </a:p>
        </p:txBody>
      </p:sp>
      <p:sp>
        <p:nvSpPr>
          <p:cNvPr id="149" name="Google Shape;149;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888888"/>
                </a:solidFill>
                <a:latin typeface="Times New Roman"/>
                <a:ea typeface="Times New Roman"/>
                <a:cs typeface="Times New Roman"/>
                <a:sym typeface="Times New Roman"/>
              </a:rPr>
              <a:t>‹#›</a:t>
            </a:fld>
            <a:endParaRPr>
              <a:solidFill>
                <a:srgbClr val="888888"/>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6"/>
          <p:cNvSpPr txBox="1"/>
          <p:nvPr>
            <p:ph idx="1" type="body"/>
          </p:nvPr>
        </p:nvSpPr>
        <p:spPr>
          <a:xfrm>
            <a:off x="561725" y="1357050"/>
            <a:ext cx="8170500" cy="2914500"/>
          </a:xfrm>
          <a:prstGeom prst="rect">
            <a:avLst/>
          </a:prstGeom>
        </p:spPr>
        <p:txBody>
          <a:bodyPr anchorCtr="0" anchor="t" bIns="45700" lIns="91425" spcFirstLastPara="1" rIns="91425" wrap="square" tIns="45700">
            <a:noAutofit/>
          </a:bodyPr>
          <a:lstStyle/>
          <a:p>
            <a:pPr indent="457200" lvl="0" marL="0" rtl="0" algn="l">
              <a:spcBef>
                <a:spcPts val="0"/>
              </a:spcBef>
              <a:spcAft>
                <a:spcPts val="0"/>
              </a:spcAft>
              <a:buNone/>
            </a:pPr>
            <a:r>
              <a:rPr lang="en" sz="1600">
                <a:solidFill>
                  <a:schemeClr val="dk1"/>
                </a:solidFill>
                <a:latin typeface="Times New Roman"/>
                <a:ea typeface="Times New Roman"/>
                <a:cs typeface="Times New Roman"/>
                <a:sym typeface="Times New Roman"/>
              </a:rPr>
              <a:t>Vary breathing (normal, deep, hold) and view </a:t>
            </a:r>
            <a:r>
              <a:rPr lang="en" sz="1600">
                <a:solidFill>
                  <a:schemeClr val="dk1"/>
                </a:solidFill>
                <a:latin typeface="Times New Roman"/>
                <a:ea typeface="Times New Roman"/>
                <a:cs typeface="Times New Roman"/>
                <a:sym typeface="Times New Roman"/>
              </a:rPr>
              <a:t>the output of the sensor while breathing</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55" name="Google Shape;155;p26"/>
          <p:cNvSpPr txBox="1"/>
          <p:nvPr/>
        </p:nvSpPr>
        <p:spPr>
          <a:xfrm>
            <a:off x="561725" y="850175"/>
            <a:ext cx="64086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Test and Evaluation of GSR Sensor</a:t>
            </a:r>
            <a:endParaRPr sz="2400">
              <a:latin typeface="Times New Roman"/>
              <a:ea typeface="Times New Roman"/>
              <a:cs typeface="Times New Roman"/>
              <a:sym typeface="Times New Roman"/>
            </a:endParaRPr>
          </a:p>
        </p:txBody>
      </p:sp>
      <p:pic>
        <p:nvPicPr>
          <p:cNvPr id="156" name="Google Shape;156;p26"/>
          <p:cNvPicPr preferRelativeResize="0"/>
          <p:nvPr/>
        </p:nvPicPr>
        <p:blipFill>
          <a:blip r:embed="rId3">
            <a:alphaModFix/>
          </a:blip>
          <a:stretch>
            <a:fillRect/>
          </a:stretch>
        </p:blipFill>
        <p:spPr>
          <a:xfrm>
            <a:off x="6086950" y="2629501"/>
            <a:ext cx="2782840" cy="1750149"/>
          </a:xfrm>
          <a:prstGeom prst="rect">
            <a:avLst/>
          </a:prstGeom>
          <a:noFill/>
          <a:ln>
            <a:noFill/>
          </a:ln>
        </p:spPr>
      </p:pic>
      <p:sp>
        <p:nvSpPr>
          <p:cNvPr id="157" name="Google Shape;157;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888888"/>
                </a:solidFill>
                <a:latin typeface="Times New Roman"/>
                <a:ea typeface="Times New Roman"/>
                <a:cs typeface="Times New Roman"/>
                <a:sym typeface="Times New Roman"/>
              </a:rPr>
              <a:t>‹#›</a:t>
            </a:fld>
            <a:endParaRPr>
              <a:solidFill>
                <a:srgbClr val="888888"/>
              </a:solidFill>
              <a:latin typeface="Times New Roman"/>
              <a:ea typeface="Times New Roman"/>
              <a:cs typeface="Times New Roman"/>
              <a:sym typeface="Times New Roman"/>
            </a:endParaRPr>
          </a:p>
        </p:txBody>
      </p:sp>
      <p:pic>
        <p:nvPicPr>
          <p:cNvPr id="158" name="Google Shape;158;p26"/>
          <p:cNvPicPr preferRelativeResize="0"/>
          <p:nvPr/>
        </p:nvPicPr>
        <p:blipFill>
          <a:blip r:embed="rId4">
            <a:alphaModFix/>
          </a:blip>
          <a:stretch>
            <a:fillRect/>
          </a:stretch>
        </p:blipFill>
        <p:spPr>
          <a:xfrm>
            <a:off x="3595075" y="2385387"/>
            <a:ext cx="1685925" cy="2238376"/>
          </a:xfrm>
          <a:prstGeom prst="rect">
            <a:avLst/>
          </a:prstGeom>
          <a:noFill/>
          <a:ln>
            <a:noFill/>
          </a:ln>
        </p:spPr>
      </p:pic>
      <p:sp>
        <p:nvSpPr>
          <p:cNvPr id="159" name="Google Shape;159;p26"/>
          <p:cNvSpPr txBox="1"/>
          <p:nvPr/>
        </p:nvSpPr>
        <p:spPr>
          <a:xfrm>
            <a:off x="6102250" y="2267275"/>
            <a:ext cx="27336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GSR Output for Holding Breath</a:t>
            </a:r>
            <a:endParaRPr>
              <a:latin typeface="Times New Roman"/>
              <a:ea typeface="Times New Roman"/>
              <a:cs typeface="Times New Roman"/>
              <a:sym typeface="Times New Roman"/>
            </a:endParaRPr>
          </a:p>
        </p:txBody>
      </p:sp>
      <p:pic>
        <p:nvPicPr>
          <p:cNvPr id="160" name="Google Shape;160;p26"/>
          <p:cNvPicPr preferRelativeResize="0"/>
          <p:nvPr/>
        </p:nvPicPr>
        <p:blipFill>
          <a:blip r:embed="rId5">
            <a:alphaModFix/>
          </a:blip>
          <a:stretch>
            <a:fillRect/>
          </a:stretch>
        </p:blipFill>
        <p:spPr>
          <a:xfrm>
            <a:off x="396150" y="2536642"/>
            <a:ext cx="2782850" cy="2087132"/>
          </a:xfrm>
          <a:prstGeom prst="rect">
            <a:avLst/>
          </a:prstGeom>
          <a:noFill/>
          <a:ln>
            <a:noFill/>
          </a:ln>
        </p:spPr>
      </p:pic>
      <p:sp>
        <p:nvSpPr>
          <p:cNvPr id="161" name="Google Shape;161;p26"/>
          <p:cNvSpPr txBox="1"/>
          <p:nvPr/>
        </p:nvSpPr>
        <p:spPr>
          <a:xfrm>
            <a:off x="561725" y="4319275"/>
            <a:ext cx="27336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GSR</a:t>
            </a:r>
            <a:endParaRPr>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sp>
        <p:nvSpPr>
          <p:cNvPr id="166" name="Google Shape;166;p27"/>
          <p:cNvSpPr txBox="1"/>
          <p:nvPr>
            <p:ph idx="1" type="body"/>
          </p:nvPr>
        </p:nvSpPr>
        <p:spPr>
          <a:xfrm>
            <a:off x="561725" y="1357050"/>
            <a:ext cx="8170500" cy="29145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Compared sensor readings with manual heart rate measurement from carotid artery,</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rPr lang="en" sz="1600">
                <a:solidFill>
                  <a:schemeClr val="dk1"/>
                </a:solidFill>
                <a:latin typeface="Times New Roman"/>
                <a:ea typeface="Times New Roman"/>
                <a:cs typeface="Times New Roman"/>
                <a:sym typeface="Times New Roman"/>
              </a:rPr>
              <a:t>10 trials,  95% accuracy</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67" name="Google Shape;167;p27"/>
          <p:cNvSpPr txBox="1"/>
          <p:nvPr/>
        </p:nvSpPr>
        <p:spPr>
          <a:xfrm>
            <a:off x="561725" y="850175"/>
            <a:ext cx="64086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Test and Evaluation of Reflective Optical Sensor</a:t>
            </a:r>
            <a:endParaRPr sz="2400">
              <a:latin typeface="Times New Roman"/>
              <a:ea typeface="Times New Roman"/>
              <a:cs typeface="Times New Roman"/>
              <a:sym typeface="Times New Roman"/>
            </a:endParaRPr>
          </a:p>
        </p:txBody>
      </p:sp>
      <p:sp>
        <p:nvSpPr>
          <p:cNvPr id="168" name="Google Shape;16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888888"/>
                </a:solidFill>
                <a:latin typeface="Times New Roman"/>
                <a:ea typeface="Times New Roman"/>
                <a:cs typeface="Times New Roman"/>
                <a:sym typeface="Times New Roman"/>
              </a:rPr>
              <a:t>‹#›</a:t>
            </a:fld>
            <a:endParaRPr>
              <a:solidFill>
                <a:srgbClr val="888888"/>
              </a:solidFill>
              <a:latin typeface="Times New Roman"/>
              <a:ea typeface="Times New Roman"/>
              <a:cs typeface="Times New Roman"/>
              <a:sym typeface="Times New Roman"/>
            </a:endParaRPr>
          </a:p>
        </p:txBody>
      </p:sp>
      <p:pic>
        <p:nvPicPr>
          <p:cNvPr id="169" name="Google Shape;169;p27"/>
          <p:cNvPicPr preferRelativeResize="0"/>
          <p:nvPr/>
        </p:nvPicPr>
        <p:blipFill>
          <a:blip r:embed="rId3">
            <a:alphaModFix/>
          </a:blip>
          <a:stretch>
            <a:fillRect/>
          </a:stretch>
        </p:blipFill>
        <p:spPr>
          <a:xfrm>
            <a:off x="5053650" y="2431475"/>
            <a:ext cx="2447601" cy="1631725"/>
          </a:xfrm>
          <a:prstGeom prst="rect">
            <a:avLst/>
          </a:prstGeom>
          <a:noFill/>
          <a:ln>
            <a:noFill/>
          </a:ln>
        </p:spPr>
      </p:pic>
      <p:pic>
        <p:nvPicPr>
          <p:cNvPr id="170" name="Google Shape;170;p27"/>
          <p:cNvPicPr preferRelativeResize="0"/>
          <p:nvPr/>
        </p:nvPicPr>
        <p:blipFill rotWithShape="1">
          <a:blip r:embed="rId4">
            <a:alphaModFix/>
          </a:blip>
          <a:srcRect b="3673" l="3836" r="3493" t="6057"/>
          <a:stretch/>
        </p:blipFill>
        <p:spPr>
          <a:xfrm>
            <a:off x="1834772" y="2637962"/>
            <a:ext cx="1563275" cy="1218750"/>
          </a:xfrm>
          <a:prstGeom prst="rect">
            <a:avLst/>
          </a:prstGeom>
          <a:noFill/>
          <a:ln>
            <a:noFill/>
          </a:ln>
        </p:spPr>
      </p:pic>
      <p:sp>
        <p:nvSpPr>
          <p:cNvPr id="171" name="Google Shape;171;p27"/>
          <p:cNvSpPr txBox="1"/>
          <p:nvPr/>
        </p:nvSpPr>
        <p:spPr>
          <a:xfrm>
            <a:off x="1403850" y="3967050"/>
            <a:ext cx="27336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ROS</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8"/>
          <p:cNvSpPr txBox="1"/>
          <p:nvPr>
            <p:ph idx="1" type="body"/>
          </p:nvPr>
        </p:nvSpPr>
        <p:spPr>
          <a:xfrm>
            <a:off x="561725" y="1357050"/>
            <a:ext cx="8170500" cy="29145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en" sz="1600">
                <a:solidFill>
                  <a:schemeClr val="dk1"/>
                </a:solidFill>
                <a:latin typeface="Times New Roman"/>
                <a:ea typeface="Times New Roman"/>
                <a:cs typeface="Times New Roman"/>
                <a:sym typeface="Times New Roman"/>
              </a:rPr>
              <a:t>Viewed sensor readings while sensor is moved in different directions</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457200" rtl="0" algn="l">
              <a:spcBef>
                <a:spcPts val="0"/>
              </a:spcBef>
              <a:spcAft>
                <a:spcPts val="0"/>
              </a:spcAft>
              <a:buClr>
                <a:schemeClr val="dk1"/>
              </a:buClr>
              <a:buSzPts val="1100"/>
              <a:buFont typeface="Arial"/>
              <a:buNone/>
            </a:pPr>
            <a:r>
              <a:t/>
            </a:r>
            <a:endParaRPr sz="1600">
              <a:solidFill>
                <a:schemeClr val="dk1"/>
              </a:solidFill>
              <a:latin typeface="Times New Roman"/>
              <a:ea typeface="Times New Roman"/>
              <a:cs typeface="Times New Roman"/>
              <a:sym typeface="Times New Roman"/>
            </a:endParaRPr>
          </a:p>
          <a:p>
            <a:pPr indent="0" lvl="0" marL="0" rtl="0" algn="l">
              <a:spcBef>
                <a:spcPts val="360"/>
              </a:spcBef>
              <a:spcAft>
                <a:spcPts val="0"/>
              </a:spcAft>
              <a:buNone/>
            </a:pPr>
            <a:r>
              <a:t/>
            </a:r>
            <a:endParaRPr/>
          </a:p>
        </p:txBody>
      </p:sp>
      <p:sp>
        <p:nvSpPr>
          <p:cNvPr id="177" name="Google Shape;177;p28"/>
          <p:cNvSpPr txBox="1"/>
          <p:nvPr/>
        </p:nvSpPr>
        <p:spPr>
          <a:xfrm>
            <a:off x="561725" y="850175"/>
            <a:ext cx="6408600" cy="68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Times New Roman"/>
                <a:ea typeface="Times New Roman"/>
                <a:cs typeface="Times New Roman"/>
                <a:sym typeface="Times New Roman"/>
              </a:rPr>
              <a:t>Test and Evaluation of Accelerometer</a:t>
            </a:r>
            <a:endParaRPr sz="2400">
              <a:latin typeface="Times New Roman"/>
              <a:ea typeface="Times New Roman"/>
              <a:cs typeface="Times New Roman"/>
              <a:sym typeface="Times New Roman"/>
            </a:endParaRPr>
          </a:p>
        </p:txBody>
      </p:sp>
      <p:sp>
        <p:nvSpPr>
          <p:cNvPr id="178" name="Google Shape;178;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888888"/>
                </a:solidFill>
                <a:latin typeface="Times New Roman"/>
                <a:ea typeface="Times New Roman"/>
                <a:cs typeface="Times New Roman"/>
                <a:sym typeface="Times New Roman"/>
              </a:rPr>
              <a:t>‹#›</a:t>
            </a:fld>
            <a:endParaRPr>
              <a:solidFill>
                <a:srgbClr val="888888"/>
              </a:solidFill>
              <a:latin typeface="Times New Roman"/>
              <a:ea typeface="Times New Roman"/>
              <a:cs typeface="Times New Roman"/>
              <a:sym typeface="Times New Roman"/>
            </a:endParaRPr>
          </a:p>
        </p:txBody>
      </p:sp>
      <p:pic>
        <p:nvPicPr>
          <p:cNvPr id="179" name="Google Shape;179;p28"/>
          <p:cNvPicPr preferRelativeResize="0"/>
          <p:nvPr/>
        </p:nvPicPr>
        <p:blipFill rotWithShape="1">
          <a:blip r:embed="rId3">
            <a:alphaModFix/>
          </a:blip>
          <a:srcRect b="0" l="14440" r="14667" t="0"/>
          <a:stretch/>
        </p:blipFill>
        <p:spPr>
          <a:xfrm>
            <a:off x="1209975" y="2703050"/>
            <a:ext cx="1396301" cy="1088575"/>
          </a:xfrm>
          <a:prstGeom prst="rect">
            <a:avLst/>
          </a:prstGeom>
          <a:noFill/>
          <a:ln>
            <a:noFill/>
          </a:ln>
        </p:spPr>
      </p:pic>
      <p:pic>
        <p:nvPicPr>
          <p:cNvPr id="180" name="Google Shape;180;p28"/>
          <p:cNvPicPr preferRelativeResize="0"/>
          <p:nvPr/>
        </p:nvPicPr>
        <p:blipFill>
          <a:blip r:embed="rId4">
            <a:alphaModFix/>
          </a:blip>
          <a:stretch>
            <a:fillRect/>
          </a:stretch>
        </p:blipFill>
        <p:spPr>
          <a:xfrm>
            <a:off x="3779450" y="2101674"/>
            <a:ext cx="1396300" cy="2482324"/>
          </a:xfrm>
          <a:prstGeom prst="rect">
            <a:avLst/>
          </a:prstGeom>
          <a:noFill/>
          <a:ln>
            <a:noFill/>
          </a:ln>
        </p:spPr>
      </p:pic>
      <p:pic>
        <p:nvPicPr>
          <p:cNvPr id="181" name="Google Shape;181;p28"/>
          <p:cNvPicPr preferRelativeResize="0"/>
          <p:nvPr/>
        </p:nvPicPr>
        <p:blipFill>
          <a:blip r:embed="rId5">
            <a:alphaModFix/>
          </a:blip>
          <a:stretch>
            <a:fillRect/>
          </a:stretch>
        </p:blipFill>
        <p:spPr>
          <a:xfrm>
            <a:off x="6463550" y="2101675"/>
            <a:ext cx="1396300" cy="2482324"/>
          </a:xfrm>
          <a:prstGeom prst="rect">
            <a:avLst/>
          </a:prstGeom>
          <a:noFill/>
          <a:ln>
            <a:noFill/>
          </a:ln>
        </p:spPr>
      </p:pic>
      <p:sp>
        <p:nvSpPr>
          <p:cNvPr id="182" name="Google Shape;182;p28"/>
          <p:cNvSpPr txBox="1"/>
          <p:nvPr/>
        </p:nvSpPr>
        <p:spPr>
          <a:xfrm>
            <a:off x="541325" y="3904675"/>
            <a:ext cx="2733600" cy="30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Times New Roman"/>
                <a:ea typeface="Times New Roman"/>
                <a:cs typeface="Times New Roman"/>
                <a:sym typeface="Times New Roman"/>
              </a:rPr>
              <a:t>Accelerometer</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6-9 White Backgroud">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